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A17A6-D675-4140-BA45-32193B642B02}" v="5" dt="2019-04-16T12:35:15.3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2432" y="-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9081" y="219074"/>
            <a:ext cx="10133837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514" y="1294764"/>
            <a:ext cx="10554970" cy="454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39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65.png"/><Relationship Id="rId5" Type="http://schemas.openxmlformats.org/officeDocument/2006/relationships/image" Target="../media/image90.png"/><Relationship Id="rId6" Type="http://schemas.openxmlformats.org/officeDocument/2006/relationships/image" Target="../media/image31.png"/><Relationship Id="rId7" Type="http://schemas.openxmlformats.org/officeDocument/2006/relationships/image" Target="../media/image91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65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991" y="1299527"/>
            <a:ext cx="5420360" cy="259143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810"/>
              </a:spcBef>
            </a:pPr>
            <a:r>
              <a:rPr sz="6000" b="0" spc="-30" dirty="0">
                <a:latin typeface="Calibri"/>
                <a:cs typeface="Calibri"/>
              </a:rPr>
              <a:t>Έχω </a:t>
            </a:r>
            <a:r>
              <a:rPr sz="6000" b="0" spc="10" dirty="0">
                <a:latin typeface="Corbel"/>
                <a:cs typeface="Corbel"/>
              </a:rPr>
              <a:t>υψηλή  </a:t>
            </a:r>
            <a:r>
              <a:rPr sz="6000" b="0" spc="-10" dirty="0">
                <a:latin typeface="Corbel"/>
                <a:cs typeface="Corbel"/>
              </a:rPr>
              <a:t>χοληστερίνη.  </a:t>
            </a:r>
            <a:r>
              <a:rPr sz="6000" spc="-20" dirty="0"/>
              <a:t>Πώς </a:t>
            </a:r>
            <a:r>
              <a:rPr sz="6000" spc="10" dirty="0"/>
              <a:t>θα </a:t>
            </a:r>
            <a:r>
              <a:rPr sz="6000" dirty="0"/>
              <a:t>τη</a:t>
            </a:r>
            <a:r>
              <a:rPr sz="6000" spc="-50" dirty="0"/>
              <a:t> </a:t>
            </a:r>
            <a:r>
              <a:rPr sz="6000" spc="-15" dirty="0"/>
              <a:t>ρίξω;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8020" y="5183251"/>
            <a:ext cx="3991610" cy="88391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Επιστημονική</a:t>
            </a:r>
            <a:r>
              <a:rPr sz="17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επιμέλεια: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b="1" spc="5" dirty="0">
                <a:solidFill>
                  <a:srgbClr val="FFFFFF"/>
                </a:solidFill>
                <a:latin typeface="Corbel"/>
                <a:cs typeface="Corbel"/>
              </a:rPr>
              <a:t>Εβίτα</a:t>
            </a:r>
            <a:r>
              <a:rPr sz="17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Σιατίτσα,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Κλινική Διαιτολόγος-Διατροφολόγος,</a:t>
            </a:r>
            <a:r>
              <a:rPr sz="1700" spc="-25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M.Sc.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1675" y="5257800"/>
            <a:ext cx="1009650" cy="78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" y="1542986"/>
            <a:ext cx="11892026" cy="519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300" y="1596796"/>
            <a:ext cx="11744325" cy="5057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2383" y="2199639"/>
            <a:ext cx="1089660" cy="1310640"/>
          </a:xfrm>
          <a:custGeom>
            <a:avLst/>
            <a:gdLst/>
            <a:ahLst/>
            <a:cxnLst/>
            <a:rect l="l" t="t" r="r" b="b"/>
            <a:pathLst>
              <a:path w="1089660" h="1310639">
                <a:moveTo>
                  <a:pt x="0" y="1310639"/>
                </a:moveTo>
                <a:lnTo>
                  <a:pt x="1089088" y="1310639"/>
                </a:lnTo>
                <a:lnTo>
                  <a:pt x="1089088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300" y="4366856"/>
            <a:ext cx="1627505" cy="1364615"/>
          </a:xfrm>
          <a:custGeom>
            <a:avLst/>
            <a:gdLst/>
            <a:ahLst/>
            <a:cxnLst/>
            <a:rect l="l" t="t" r="r" b="b"/>
            <a:pathLst>
              <a:path w="1627505" h="1364614">
                <a:moveTo>
                  <a:pt x="0" y="1364361"/>
                </a:moveTo>
                <a:lnTo>
                  <a:pt x="1627505" y="1364361"/>
                </a:lnTo>
                <a:lnTo>
                  <a:pt x="1627505" y="0"/>
                </a:lnTo>
                <a:lnTo>
                  <a:pt x="0" y="0"/>
                </a:lnTo>
                <a:lnTo>
                  <a:pt x="0" y="136436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2383" y="4366856"/>
            <a:ext cx="1089660" cy="1364615"/>
          </a:xfrm>
          <a:custGeom>
            <a:avLst/>
            <a:gdLst/>
            <a:ahLst/>
            <a:cxnLst/>
            <a:rect l="l" t="t" r="r" b="b"/>
            <a:pathLst>
              <a:path w="1089660" h="1364614">
                <a:moveTo>
                  <a:pt x="0" y="1364361"/>
                </a:moveTo>
                <a:lnTo>
                  <a:pt x="1089088" y="1364361"/>
                </a:lnTo>
                <a:lnTo>
                  <a:pt x="1089088" y="0"/>
                </a:lnTo>
                <a:lnTo>
                  <a:pt x="0" y="0"/>
                </a:lnTo>
                <a:lnTo>
                  <a:pt x="0" y="136436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1625" algn="ctr">
              <a:lnSpc>
                <a:spcPts val="4510"/>
              </a:lnSpc>
              <a:spcBef>
                <a:spcPts val="130"/>
              </a:spcBef>
            </a:pPr>
            <a:r>
              <a:rPr sz="3950" b="0" spc="5" dirty="0">
                <a:latin typeface="Corbel"/>
                <a:cs typeface="Corbel"/>
              </a:rPr>
              <a:t>Ποια </a:t>
            </a:r>
            <a:r>
              <a:rPr sz="3950" spc="-5" dirty="0"/>
              <a:t>θρεπτικά </a:t>
            </a:r>
            <a:r>
              <a:rPr sz="3950" spc="15" dirty="0"/>
              <a:t>συστατικά </a:t>
            </a:r>
            <a:r>
              <a:rPr sz="3950" b="0" spc="5" dirty="0">
                <a:latin typeface="Corbel"/>
                <a:cs typeface="Corbel"/>
              </a:rPr>
              <a:t>της διατροφής</a:t>
            </a:r>
            <a:r>
              <a:rPr sz="3950" b="0" spc="505" dirty="0">
                <a:latin typeface="Corbel"/>
                <a:cs typeface="Corbel"/>
              </a:rPr>
              <a:t> </a:t>
            </a:r>
            <a:r>
              <a:rPr sz="3950" b="0" spc="15" dirty="0">
                <a:latin typeface="Corbel"/>
                <a:cs typeface="Corbel"/>
              </a:rPr>
              <a:t>μου</a:t>
            </a:r>
            <a:endParaRPr sz="3950">
              <a:latin typeface="Corbel"/>
              <a:cs typeface="Corbel"/>
            </a:endParaRPr>
          </a:p>
          <a:p>
            <a:pPr marL="301625" algn="ctr">
              <a:lnSpc>
                <a:spcPts val="4510"/>
              </a:lnSpc>
            </a:pPr>
            <a:r>
              <a:rPr sz="3950" spc="5" dirty="0"/>
              <a:t>είναι </a:t>
            </a:r>
            <a:r>
              <a:rPr sz="3950" spc="-5" dirty="0"/>
              <a:t>σύμμαχοι </a:t>
            </a:r>
            <a:r>
              <a:rPr sz="3950" b="0" spc="15" dirty="0">
                <a:latin typeface="Corbel"/>
                <a:cs typeface="Corbel"/>
              </a:rPr>
              <a:t>κατά </a:t>
            </a:r>
            <a:r>
              <a:rPr sz="3950" b="0" spc="5" dirty="0">
                <a:latin typeface="Corbel"/>
                <a:cs typeface="Corbel"/>
              </a:rPr>
              <a:t>της</a:t>
            </a:r>
            <a:r>
              <a:rPr sz="3950" b="0" spc="285" dirty="0">
                <a:latin typeface="Corbel"/>
                <a:cs typeface="Corbel"/>
              </a:rPr>
              <a:t> </a:t>
            </a:r>
            <a:r>
              <a:rPr sz="3950" spc="20" dirty="0"/>
              <a:t>χοληστερόλης;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3025" y="4248150"/>
            <a:ext cx="561975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3025" y="4962525"/>
            <a:ext cx="600075" cy="600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7775" y="5810250"/>
            <a:ext cx="695325" cy="695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975" y="3429000"/>
            <a:ext cx="666750" cy="666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4900" y="2324100"/>
            <a:ext cx="962025" cy="876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956"/>
              </p:ext>
            </p:extLst>
          </p:nvPr>
        </p:nvGraphicFramePr>
        <p:xfrm>
          <a:off x="236532" y="1592003"/>
          <a:ext cx="11747500" cy="5054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2868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5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ΣΥΣΤΑΤΙΚΟ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D7D7D7"/>
                      </a:solidFill>
                      <a:prstDash val="solid"/>
                    </a:lnL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7010" marR="520700">
                        <a:lnSpc>
                          <a:spcPct val="104900"/>
                        </a:lnSpc>
                        <a:spcBef>
                          <a:spcPts val="33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ΕΠΙΔΡΑΣΗ 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ΣΤΑ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</a:t>
                      </a:r>
                      <a:r>
                        <a:rPr lang="en-US" sz="15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ΔΙΑ 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ΤΟΥ  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lang="en-US" sz="15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ΜΑΤΟΣ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968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ΠΗΓΕΣ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R w="12700">
                      <a:solidFill>
                        <a:srgbClr val="D7D7D7"/>
                      </a:solidFill>
                      <a:prstDash val="solid"/>
                    </a:lnR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96215" marR="539115">
                        <a:lnSpc>
                          <a:spcPct val="1008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Φυτικές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07010" marR="116839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Μειώνουν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την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LDL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  Πρόσληψη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1,5-3g/ημέρα 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οδηγεί σε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μείωση</a:t>
                      </a:r>
                      <a:r>
                        <a:rPr sz="1550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7-12,5%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89685" marR="118745">
                        <a:lnSpc>
                          <a:spcPct val="102899"/>
                        </a:lnSpc>
                        <a:spcBef>
                          <a:spcPts val="284"/>
                        </a:spcBef>
                      </a:pP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 προέλευση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είναι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φυτική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(ξηρούς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καρπούς, σπόρους,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φυτικά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έλαια)  αλλά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στις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δραστικές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συγκεντρώσει</a:t>
                      </a:r>
                      <a:r>
                        <a:rPr lang="el-GR"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λαμβάνεται μόνο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από 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εμπλουτισμένα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τρόφιμα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(λειτουργικά)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όπως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φυτικό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προϊόν 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επάλειψης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με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φυτικές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στερόλες, ρόφημα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γιαουρτιού,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επιδόρπιο 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γιαουρτιού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sz="1550" spc="-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γάλα.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576">
                <a:tc>
                  <a:txBody>
                    <a:bodyPr/>
                    <a:lstStyle/>
                    <a:p>
                      <a:pPr marL="196215" marR="199390">
                        <a:lnSpc>
                          <a:spcPct val="1008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στα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Όταν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χρησιμοποιούνται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αντί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685" marR="499109">
                        <a:lnSpc>
                          <a:spcPct val="104900"/>
                        </a:lnSpc>
                        <a:spcBef>
                          <a:spcPts val="1350"/>
                        </a:spcBef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Ελαιόλαδο,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σπορέλαια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(πχ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καλαμποκέλαιο,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ηλιέλαιο),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αβοκάντο, 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σουσάμι,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αμύγδαλα,</a:t>
                      </a:r>
                      <a:r>
                        <a:rPr sz="1550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καρύδια.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4361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Ω-3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6215" marR="256540" algn="just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υα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στα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οξέα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010"/>
                        </a:lnSpc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κορεσμένα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βοηθούν</a:t>
                      </a:r>
                      <a:r>
                        <a:rPr sz="1550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στη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διατήρηση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των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επιπέδων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της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207010" marR="256540">
                        <a:lnSpc>
                          <a:spcPct val="101000"/>
                        </a:lnSpc>
                        <a:spcBef>
                          <a:spcPts val="75"/>
                        </a:spcBef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χοληστερόλης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σε φυσιολογικά 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επίπεδα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685" marR="1631314">
                        <a:lnSpc>
                          <a:spcPct val="104900"/>
                        </a:lnSpc>
                        <a:spcBef>
                          <a:spcPts val="480"/>
                        </a:spcBef>
                      </a:pP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ψάρια: σολομός,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σαρδέλες,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γαύρος,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τόνος, 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σκουμπρί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89685" marR="1575435">
                        <a:lnSpc>
                          <a:spcPct val="100899"/>
                        </a:lnSpc>
                      </a:pP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Φυτικές πηγές: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καρύδια,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αμύγδαλα,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λιναρόσπορος, 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φυτικά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προϊόντα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επάλειψης, έλαια</a:t>
                      </a:r>
                      <a:r>
                        <a:rPr sz="1550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σόγιας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546">
                <a:tc>
                  <a:txBody>
                    <a:bodyPr/>
                    <a:lstStyle/>
                    <a:p>
                      <a:pPr marL="196215" marR="241935">
                        <a:lnSpc>
                          <a:spcPct val="100899"/>
                        </a:lnSpc>
                        <a:spcBef>
                          <a:spcPts val="1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Διαλυτές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φυτικές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ίνες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D7D7D7"/>
                      </a:solidFill>
                      <a:prstDash val="solid"/>
                    </a:lnL>
                    <a:lnB w="12700">
                      <a:solidFill>
                        <a:srgbClr val="D7D7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Διατηρούν τη</a:t>
                      </a:r>
                      <a:r>
                        <a:rPr sz="1550" spc="-2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σε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φυσιολογικά</a:t>
                      </a:r>
                      <a:r>
                        <a:rPr sz="1550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επίπεδα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12700">
                      <a:solidFill>
                        <a:srgbClr val="D7D7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89685">
                        <a:lnSpc>
                          <a:spcPct val="100000"/>
                        </a:lnSpc>
                        <a:tabLst>
                          <a:tab pos="6443345" algn="l"/>
                        </a:tabLst>
                      </a:pP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Φρούτα,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λαχανικά,</a:t>
                      </a:r>
                      <a:r>
                        <a:rPr sz="1550" spc="2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όσπρια,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προϊόντα	</a:t>
                      </a:r>
                      <a:r>
                        <a:rPr sz="1800" spc="-15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 baseline="25462" dirty="0">
                        <a:latin typeface="Calibri"/>
                        <a:cs typeface="Calibri"/>
                      </a:endParaRPr>
                    </a:p>
                    <a:p>
                      <a:pPr marL="12896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δημητριακών ολικής</a:t>
                      </a:r>
                      <a:r>
                        <a:rPr sz="155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αλέσεως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D7D7D7"/>
                      </a:solidFill>
                      <a:prstDash val="solid"/>
                    </a:lnR>
                    <a:lnB w="12700">
                      <a:solidFill>
                        <a:srgbClr val="D7D7D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475" y="1876361"/>
            <a:ext cx="10787126" cy="4605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930933"/>
            <a:ext cx="10639425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6300" y="2503589"/>
            <a:ext cx="1244600" cy="1198880"/>
          </a:xfrm>
          <a:custGeom>
            <a:avLst/>
            <a:gdLst/>
            <a:ahLst/>
            <a:cxnLst/>
            <a:rect l="l" t="t" r="r" b="b"/>
            <a:pathLst>
              <a:path w="1244600" h="1198879">
                <a:moveTo>
                  <a:pt x="0" y="1198714"/>
                </a:moveTo>
                <a:lnTo>
                  <a:pt x="1244320" y="1198714"/>
                </a:lnTo>
                <a:lnTo>
                  <a:pt x="1244320" y="0"/>
                </a:lnTo>
                <a:lnTo>
                  <a:pt x="0" y="0"/>
                </a:lnTo>
                <a:lnTo>
                  <a:pt x="0" y="119871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6300" y="4499165"/>
            <a:ext cx="1244600" cy="1025525"/>
          </a:xfrm>
          <a:custGeom>
            <a:avLst/>
            <a:gdLst/>
            <a:ahLst/>
            <a:cxnLst/>
            <a:rect l="l" t="t" r="r" b="b"/>
            <a:pathLst>
              <a:path w="1244600" h="1025525">
                <a:moveTo>
                  <a:pt x="0" y="1025334"/>
                </a:moveTo>
                <a:lnTo>
                  <a:pt x="1244320" y="1025334"/>
                </a:lnTo>
                <a:lnTo>
                  <a:pt x="1244320" y="0"/>
                </a:lnTo>
                <a:lnTo>
                  <a:pt x="0" y="0"/>
                </a:lnTo>
                <a:lnTo>
                  <a:pt x="0" y="102533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1625" algn="ctr">
              <a:lnSpc>
                <a:spcPts val="4510"/>
              </a:lnSpc>
              <a:spcBef>
                <a:spcPts val="130"/>
              </a:spcBef>
            </a:pPr>
            <a:r>
              <a:rPr sz="3950" b="0" spc="5" dirty="0">
                <a:latin typeface="Corbel"/>
                <a:cs typeface="Corbel"/>
              </a:rPr>
              <a:t>Ποια </a:t>
            </a:r>
            <a:r>
              <a:rPr sz="3950" spc="-5" dirty="0"/>
              <a:t>θρεπτικά </a:t>
            </a:r>
            <a:r>
              <a:rPr sz="3950" spc="15" dirty="0"/>
              <a:t>συστατικά </a:t>
            </a:r>
            <a:r>
              <a:rPr sz="3950" b="0" spc="5" dirty="0">
                <a:latin typeface="Corbel"/>
                <a:cs typeface="Corbel"/>
              </a:rPr>
              <a:t>της διατροφής</a:t>
            </a:r>
            <a:r>
              <a:rPr sz="3950" b="0" spc="505" dirty="0">
                <a:latin typeface="Corbel"/>
                <a:cs typeface="Corbel"/>
              </a:rPr>
              <a:t> </a:t>
            </a:r>
            <a:r>
              <a:rPr sz="3950" b="0" spc="15" dirty="0">
                <a:latin typeface="Corbel"/>
                <a:cs typeface="Corbel"/>
              </a:rPr>
              <a:t>μου</a:t>
            </a:r>
            <a:endParaRPr sz="3950">
              <a:latin typeface="Corbel"/>
              <a:cs typeface="Corbel"/>
            </a:endParaRPr>
          </a:p>
          <a:p>
            <a:pPr marL="308610" algn="ctr">
              <a:lnSpc>
                <a:spcPts val="4510"/>
              </a:lnSpc>
            </a:pPr>
            <a:r>
              <a:rPr sz="3950" spc="15" dirty="0"/>
              <a:t>αυξάνουν </a:t>
            </a:r>
            <a:r>
              <a:rPr sz="3950" b="0" spc="-45" dirty="0">
                <a:latin typeface="Corbel"/>
                <a:cs typeface="Corbel"/>
              </a:rPr>
              <a:t>την</a:t>
            </a:r>
            <a:r>
              <a:rPr sz="3950" b="0" spc="110" dirty="0">
                <a:latin typeface="Corbel"/>
                <a:cs typeface="Corbel"/>
              </a:rPr>
              <a:t> </a:t>
            </a:r>
            <a:r>
              <a:rPr sz="3950" b="0" spc="-5" dirty="0">
                <a:latin typeface="Corbel"/>
                <a:cs typeface="Corbel"/>
              </a:rPr>
              <a:t>χοληστερόλη;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7925" y="2790825"/>
            <a:ext cx="638175" cy="638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6975" y="3810000"/>
            <a:ext cx="600075" cy="600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0" y="4714875"/>
            <a:ext cx="666750" cy="666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4125" y="5724525"/>
            <a:ext cx="495300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90669"/>
              </p:ext>
            </p:extLst>
          </p:nvPr>
        </p:nvGraphicFramePr>
        <p:xfrm>
          <a:off x="820732" y="1926140"/>
          <a:ext cx="10643867" cy="445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4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1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2681"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5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ΣΥΣΤΑΤΙΚΟ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D7D7D7"/>
                      </a:solidFill>
                      <a:prstDash val="solid"/>
                    </a:lnL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ΕΠΙΔΡΑΣΗ 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ΣΤΑ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</a:t>
                      </a:r>
                      <a:r>
                        <a:rPr lang="el-GR" sz="15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ΔΙΑ 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ΤΟΥ</a:t>
                      </a:r>
                      <a:r>
                        <a:rPr sz="155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lang="el-GR"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ΜΑΤΟΣ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518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5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ΠΗΓΕΣ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R w="12700">
                      <a:solidFill>
                        <a:srgbClr val="D7D7D7"/>
                      </a:solidFill>
                      <a:prstDash val="solid"/>
                    </a:lnR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8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96850" marR="363220">
                        <a:lnSpc>
                          <a:spcPct val="100899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 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3195" marR="867410">
                        <a:lnSpc>
                          <a:spcPct val="103000"/>
                        </a:lnSpc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Αυξάνουν την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στο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αίμα 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και την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LDL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περισσότερο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από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κάθε 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άλλο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παράγοντα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845185" marR="281940">
                        <a:lnSpc>
                          <a:spcPct val="103699"/>
                        </a:lnSpc>
                        <a:spcBef>
                          <a:spcPts val="790"/>
                        </a:spcBef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Ζωικά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τρόφιμα,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κομμάτια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κόκκινου 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κρέατος,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πουλερικά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με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πέτσα,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γαλακτοκομικά 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πλήρη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σε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λιπαρά,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φοινικέλαιο,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λάδι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καρύδας, 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αγελαδινό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βούτυρο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861">
                <a:tc>
                  <a:txBody>
                    <a:bodyPr/>
                    <a:lstStyle/>
                    <a:p>
                      <a:pPr marL="196850" marR="173355">
                        <a:lnSpc>
                          <a:spcPct val="100899"/>
                        </a:lnSpc>
                        <a:spcBef>
                          <a:spcPts val="85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οξέα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Αυξάνουν την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στο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αίμα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845185" marR="102235">
                        <a:lnSpc>
                          <a:spcPct val="105000"/>
                        </a:lnSpc>
                        <a:spcBef>
                          <a:spcPts val="1115"/>
                        </a:spcBef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Τηγανιτό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λάδι, πατατάκια, γαριδάκια,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γλυκά και 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αλμυρά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αρτοσκευάσματα,</a:t>
                      </a:r>
                      <a:r>
                        <a:rPr sz="155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κρουασάν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5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031240">
                        <a:lnSpc>
                          <a:spcPct val="103000"/>
                        </a:lnSpc>
                        <a:spcBef>
                          <a:spcPts val="110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Αυξάνει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την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στο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αίμα  αλλά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όχι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τόσο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όσο τα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κορεσμένα  </a:t>
                      </a:r>
                      <a:r>
                        <a:rPr sz="15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λιπαρά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45185" marR="1304925">
                        <a:lnSpc>
                          <a:spcPct val="105000"/>
                        </a:lnSpc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Αυγά,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συκώτι, 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εντόσθια,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γαρίδες, 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ζωικό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βούτυρο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Αλκοόλ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D7D7D7"/>
                      </a:solidFill>
                      <a:prstDash val="solid"/>
                    </a:lnL>
                    <a:lnB w="12700">
                      <a:solidFill>
                        <a:srgbClr val="D7D7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Αύξηση</a:t>
                      </a:r>
                      <a:r>
                        <a:rPr sz="1550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τριγλυκεριδίων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B w="12700">
                      <a:solidFill>
                        <a:srgbClr val="D7D7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845185">
                        <a:lnSpc>
                          <a:spcPct val="100000"/>
                        </a:lnSpc>
                        <a:tabLst>
                          <a:tab pos="4728845" algn="l"/>
                        </a:tabLst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Αλκοολούχα</a:t>
                      </a:r>
                      <a:r>
                        <a:rPr sz="1550" spc="1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ποτά	</a:t>
                      </a:r>
                      <a:r>
                        <a:rPr sz="1800" spc="-15" baseline="-16203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800" baseline="-16203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D7D7D7"/>
                      </a:solidFill>
                      <a:prstDash val="solid"/>
                    </a:lnR>
                    <a:lnB w="12700">
                      <a:solidFill>
                        <a:srgbClr val="D7D7D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72075"/>
            <a:ext cx="12192000" cy="1685925"/>
          </a:xfrm>
          <a:custGeom>
            <a:avLst/>
            <a:gdLst/>
            <a:ahLst/>
            <a:cxnLst/>
            <a:rect l="l" t="t" r="r" b="b"/>
            <a:pathLst>
              <a:path w="12192000" h="1685925">
                <a:moveTo>
                  <a:pt x="0" y="1685925"/>
                </a:moveTo>
                <a:lnTo>
                  <a:pt x="12192000" y="1685925"/>
                </a:lnTo>
                <a:lnTo>
                  <a:pt x="12192000" y="0"/>
                </a:lnTo>
                <a:lnTo>
                  <a:pt x="0" y="0"/>
                </a:lnTo>
                <a:lnTo>
                  <a:pt x="0" y="1685925"/>
                </a:lnTo>
                <a:close/>
              </a:path>
            </a:pathLst>
          </a:custGeom>
          <a:solidFill>
            <a:srgbClr val="740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3525" y="3295650"/>
            <a:ext cx="16383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0709" y="5402262"/>
            <a:ext cx="9325610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Πώς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Corbel"/>
                <a:cs typeface="Corbel"/>
              </a:rPr>
              <a:t>μειώνουν</a:t>
            </a:r>
            <a:r>
              <a:rPr sz="20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οι</a:t>
            </a:r>
            <a:r>
              <a:rPr sz="20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φυτικές</a:t>
            </a:r>
            <a:r>
              <a:rPr sz="20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στερόλες</a:t>
            </a:r>
            <a:r>
              <a:rPr sz="2000" b="1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τη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στο</a:t>
            </a:r>
            <a:r>
              <a:rPr sz="2000" b="1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αίμα;</a:t>
            </a:r>
            <a:endParaRPr sz="2000">
              <a:latin typeface="Corbel"/>
              <a:cs typeface="Corbel"/>
            </a:endParaRPr>
          </a:p>
          <a:p>
            <a:pPr marL="12700" marR="5080">
              <a:lnSpc>
                <a:spcPts val="2180"/>
              </a:lnSpc>
              <a:spcBef>
                <a:spcPts val="4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Επειδή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σαν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συστατικά,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μοιάζουν μεταξύ 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τους,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οι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φυτικές στερόλες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εμποδίζουν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απορρόφηση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χοληστερόλης στο έντερο,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αποτέλεσμα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τη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μειωμένη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κυκλοφορία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στο</a:t>
            </a:r>
            <a:r>
              <a:rPr sz="1800" spc="-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αίμα!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4800" y="479488"/>
            <a:ext cx="3970654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10" dirty="0"/>
              <a:t>Φυτικές</a:t>
            </a:r>
            <a:r>
              <a:rPr sz="3950" spc="25" dirty="0"/>
              <a:t> </a:t>
            </a:r>
            <a:r>
              <a:rPr sz="3950" spc="5" dirty="0"/>
              <a:t>στερόλες</a:t>
            </a:r>
            <a:endParaRPr sz="3950"/>
          </a:p>
        </p:txBody>
      </p:sp>
      <p:sp>
        <p:nvSpPr>
          <p:cNvPr id="6" name="object 6"/>
          <p:cNvSpPr/>
          <p:nvPr/>
        </p:nvSpPr>
        <p:spPr>
          <a:xfrm>
            <a:off x="1666875" y="1685925"/>
            <a:ext cx="942975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9554" y="1305560"/>
            <a:ext cx="2418715" cy="1750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10" dirty="0">
                <a:solidFill>
                  <a:srgbClr val="FFFFFF"/>
                </a:solidFill>
                <a:latin typeface="Corbel"/>
                <a:cs typeface="Corbel"/>
              </a:rPr>
              <a:t>7-10%</a:t>
            </a:r>
            <a:endParaRPr sz="3950">
              <a:latin typeface="Corbel"/>
              <a:cs typeface="Corbel"/>
            </a:endParaRPr>
          </a:p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μειώνει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LDL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στο 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αίμα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η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κατανάλωση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1,5-  2,4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φυτικών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στερολών 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ανά</a:t>
            </a:r>
            <a:r>
              <a:rPr sz="18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ημέρα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95925" y="1685925"/>
            <a:ext cx="942975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85533" y="1244492"/>
            <a:ext cx="3989070" cy="18148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950" b="1" dirty="0">
                <a:solidFill>
                  <a:srgbClr val="FFFFFF"/>
                </a:solidFill>
                <a:latin typeface="Corbel"/>
                <a:cs typeface="Corbel"/>
              </a:rPr>
              <a:t>10-12,5%</a:t>
            </a:r>
            <a:endParaRPr sz="3950">
              <a:latin typeface="Corbel"/>
              <a:cs typeface="Corbel"/>
            </a:endParaRPr>
          </a:p>
          <a:p>
            <a:pPr marL="45720" marR="5080">
              <a:lnSpc>
                <a:spcPct val="100800"/>
              </a:lnSpc>
              <a:spcBef>
                <a:spcPts val="18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Φτάνοντας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2,5-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κατανάλωσης  ημερησίως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μπορεί η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μείωση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φτάσει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12,5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%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χωρίς  </a:t>
            </a:r>
            <a:r>
              <a:rPr sz="1800" b="1" spc="15" dirty="0">
                <a:solidFill>
                  <a:srgbClr val="FFFFFF"/>
                </a:solidFill>
                <a:latin typeface="Corbel"/>
                <a:cs typeface="Corbel"/>
              </a:rPr>
              <a:t>περαιτέρω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αύξηση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κει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και</a:t>
            </a:r>
            <a:r>
              <a:rPr sz="1800" spc="-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πέρα!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8660" y="3655631"/>
            <a:ext cx="647636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Συνδυάζοντας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φυτικών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στερολών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υγιεινή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διατροφή (χαμηλή 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κορεσμένα λίπη)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μπορεί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επιτευχθεί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μείωση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τάξεως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του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%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LDL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χοληστερόλης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4120" y="4151248"/>
            <a:ext cx="102235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b="1" spc="-1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3650" b="1" spc="-10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3650" b="1" spc="5" dirty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3650" b="1" spc="20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endParaRPr sz="365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73155" y="5912484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7269" y="4333303"/>
            <a:ext cx="2103755" cy="19729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70"/>
              </a:spcBef>
            </a:pP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Πολύ μικρή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η 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καθημερινή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πρόσληψη 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550" b="1" spc="2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έχει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αποτέλεσμα 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στη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μείωση </a:t>
            </a:r>
            <a:r>
              <a:rPr sz="1550" b="1" spc="-10" dirty="0">
                <a:solidFill>
                  <a:srgbClr val="FFFFFF"/>
                </a:solidFill>
                <a:latin typeface="Corbel"/>
                <a:cs typeface="Corbel"/>
              </a:rPr>
              <a:t>της 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χοληστερόλης!</a:t>
            </a:r>
            <a:endParaRPr sz="1550">
              <a:latin typeface="Corbel"/>
              <a:cs typeface="Corbel"/>
            </a:endParaRPr>
          </a:p>
          <a:p>
            <a:pPr marL="12700" marR="409575">
              <a:lnSpc>
                <a:spcPct val="103000"/>
              </a:lnSpc>
              <a:spcBef>
                <a:spcPts val="40"/>
              </a:spcBef>
            </a:pP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Συνήθως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φτάνουμε 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μάξιμουμ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sz="1550" spc="20" dirty="0">
                <a:solidFill>
                  <a:srgbClr val="FFFFFF"/>
                </a:solidFill>
                <a:latin typeface="Corbel"/>
                <a:cs typeface="Corbel"/>
              </a:rPr>
              <a:t>mg 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στερολών!</a:t>
            </a:r>
            <a:endParaRPr sz="15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0705" y="4275391"/>
            <a:ext cx="4963795" cy="1315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70" dirty="0">
                <a:solidFill>
                  <a:srgbClr val="FFFFFF"/>
                </a:solidFill>
                <a:latin typeface="Corbel"/>
                <a:cs typeface="Corbel"/>
              </a:rPr>
              <a:t>Γι’</a:t>
            </a:r>
            <a:r>
              <a:rPr sz="20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αυτό...</a:t>
            </a:r>
            <a:r>
              <a:rPr sz="20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υπάρχουν</a:t>
            </a:r>
            <a:r>
              <a:rPr sz="2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τα</a:t>
            </a:r>
            <a:r>
              <a:rPr sz="2000" spc="-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λειτουργικά</a:t>
            </a:r>
            <a:r>
              <a:rPr sz="2000" b="1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τρόφιμα!</a:t>
            </a:r>
            <a:endParaRPr sz="2000">
              <a:latin typeface="Corbel"/>
              <a:cs typeface="Corbel"/>
            </a:endParaRPr>
          </a:p>
          <a:p>
            <a:pPr marL="12700" marR="224790">
              <a:lnSpc>
                <a:spcPts val="1950"/>
              </a:lnSpc>
              <a:spcBef>
                <a:spcPts val="70"/>
              </a:spcBef>
            </a:pP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Τρόφιμα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προσθήκη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φυτικών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στερολών </a:t>
            </a:r>
            <a:r>
              <a:rPr sz="1550" spc="25" dirty="0">
                <a:solidFill>
                  <a:srgbClr val="FFFFFF"/>
                </a:solidFill>
                <a:latin typeface="Corbel"/>
                <a:cs typeface="Corbel"/>
              </a:rPr>
              <a:t>σε 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συγκέντρωση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που μπορεί 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550" spc="20" dirty="0">
                <a:solidFill>
                  <a:srgbClr val="FFFFFF"/>
                </a:solidFill>
                <a:latin typeface="Corbel"/>
                <a:cs typeface="Corbel"/>
              </a:rPr>
              <a:t>έχει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όφελος </a:t>
            </a: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550" spc="-15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υγεία.</a:t>
            </a:r>
            <a:endParaRPr sz="1550">
              <a:latin typeface="Corbel"/>
              <a:cs typeface="Corbel"/>
            </a:endParaRPr>
          </a:p>
          <a:p>
            <a:pPr marL="12700">
              <a:lnSpc>
                <a:spcPts val="1800"/>
              </a:lnSpc>
            </a:pP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Φέρουν 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ισχυρισμό υγείας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«κλινικά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αποδεδειγμένο</a:t>
            </a:r>
            <a:r>
              <a:rPr sz="155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ότι</a:t>
            </a:r>
            <a:endParaRPr sz="15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μειώνουν </a:t>
            </a:r>
            <a:r>
              <a:rPr sz="1550" spc="-15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χοληστερόλη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του</a:t>
            </a:r>
            <a:r>
              <a:rPr sz="155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αίματος».</a:t>
            </a:r>
            <a:endParaRPr sz="155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3825" y="5295900"/>
            <a:ext cx="495300" cy="333375"/>
          </a:xfrm>
          <a:custGeom>
            <a:avLst/>
            <a:gdLst/>
            <a:ahLst/>
            <a:cxnLst/>
            <a:rect l="l" t="t" r="r" b="b"/>
            <a:pathLst>
              <a:path w="495300" h="333375">
                <a:moveTo>
                  <a:pt x="328675" y="0"/>
                </a:moveTo>
                <a:lnTo>
                  <a:pt x="328675" y="83312"/>
                </a:lnTo>
                <a:lnTo>
                  <a:pt x="0" y="83312"/>
                </a:lnTo>
                <a:lnTo>
                  <a:pt x="0" y="250062"/>
                </a:lnTo>
                <a:lnTo>
                  <a:pt x="328675" y="250062"/>
                </a:lnTo>
                <a:lnTo>
                  <a:pt x="328675" y="333375"/>
                </a:lnTo>
                <a:lnTo>
                  <a:pt x="495300" y="166750"/>
                </a:lnTo>
                <a:lnTo>
                  <a:pt x="328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8985" y="479488"/>
            <a:ext cx="65843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10" dirty="0"/>
              <a:t>Φυτικές </a:t>
            </a:r>
            <a:r>
              <a:rPr sz="3950" spc="5" dirty="0"/>
              <a:t>στερόλες </a:t>
            </a:r>
            <a:r>
              <a:rPr sz="3950" b="0" i="1" spc="10" dirty="0">
                <a:latin typeface="Corbel"/>
                <a:cs typeface="Corbel"/>
              </a:rPr>
              <a:t>(η</a:t>
            </a:r>
            <a:r>
              <a:rPr sz="3950" b="0" i="1" spc="210" dirty="0">
                <a:latin typeface="Corbel"/>
                <a:cs typeface="Corbel"/>
              </a:rPr>
              <a:t> </a:t>
            </a:r>
            <a:r>
              <a:rPr sz="3950" b="0" i="1" spc="10" dirty="0">
                <a:latin typeface="Corbel"/>
                <a:cs typeface="Corbel"/>
              </a:rPr>
              <a:t>συνέχεια)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" y="1247775"/>
            <a:ext cx="11506200" cy="260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73155" y="5912484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6825" y="5762625"/>
            <a:ext cx="2733675" cy="65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8175" y="4314825"/>
            <a:ext cx="552450" cy="552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950" y="4257675"/>
            <a:ext cx="619125" cy="619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4379" y="3931539"/>
            <a:ext cx="2274570" cy="2141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Βάρος</a:t>
            </a:r>
            <a:endParaRPr sz="3000">
              <a:latin typeface="Corbel"/>
              <a:cs typeface="Corbel"/>
            </a:endParaRPr>
          </a:p>
          <a:p>
            <a:pPr marL="12700" marR="5080" indent="-13970" algn="ctr">
              <a:lnSpc>
                <a:spcPct val="100099"/>
              </a:lnSpc>
              <a:spcBef>
                <a:spcPts val="75"/>
              </a:spcBef>
            </a:pP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αυξημένο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σωματικό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βάρος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ιδιαίτερα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σπλαχνικό 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λίπος, 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αυξάνει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«κακή»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και 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μειώνει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«καλή» 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9071" y="3988498"/>
            <a:ext cx="2675890" cy="205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FFFFFF"/>
                </a:solidFill>
                <a:latin typeface="Corbel"/>
                <a:cs typeface="Corbel"/>
              </a:rPr>
              <a:t>Σωματική</a:t>
            </a:r>
            <a:endParaRPr sz="3000">
              <a:latin typeface="Corbel"/>
              <a:cs typeface="Corbel"/>
            </a:endParaRPr>
          </a:p>
          <a:p>
            <a:pPr marL="13335" algn="ctr">
              <a:lnSpc>
                <a:spcPct val="100000"/>
              </a:lnSpc>
              <a:spcBef>
                <a:spcPts val="5"/>
              </a:spcBef>
            </a:pPr>
            <a:r>
              <a:rPr sz="3000" b="1" spc="-15" dirty="0">
                <a:solidFill>
                  <a:srgbClr val="FFFFFF"/>
                </a:solidFill>
                <a:latin typeface="Corbel"/>
                <a:cs typeface="Corbel"/>
              </a:rPr>
              <a:t>δραστηριότητα</a:t>
            </a:r>
            <a:endParaRPr sz="3000">
              <a:latin typeface="Corbel"/>
              <a:cs typeface="Corbel"/>
            </a:endParaRPr>
          </a:p>
          <a:p>
            <a:pPr marL="12700" marR="5080" indent="635" algn="ctr">
              <a:lnSpc>
                <a:spcPct val="100800"/>
              </a:lnSpc>
              <a:spcBef>
                <a:spcPts val="6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Η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τακτική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σωματική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δραστηριότητα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μειώνει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endParaRPr sz="1800">
              <a:latin typeface="Corbel"/>
              <a:cs typeface="Corbel"/>
            </a:endParaRPr>
          </a:p>
          <a:p>
            <a:pPr marL="8890"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«κακή»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αυξάνει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endParaRPr sz="1800">
              <a:latin typeface="Corbel"/>
              <a:cs typeface="Corbel"/>
            </a:endParaRPr>
          </a:p>
          <a:p>
            <a:pPr marL="8890"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«καλή»</a:t>
            </a:r>
            <a:r>
              <a:rPr sz="1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4490" y="4020185"/>
            <a:ext cx="2258060" cy="2141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000" b="1" spc="-25" dirty="0">
                <a:solidFill>
                  <a:srgbClr val="FFFFFF"/>
                </a:solidFill>
                <a:latin typeface="Corbel"/>
                <a:cs typeface="Corbel"/>
              </a:rPr>
              <a:t>Κάπνισμα</a:t>
            </a:r>
            <a:endParaRPr sz="3000">
              <a:latin typeface="Corbel"/>
              <a:cs typeface="Corbel"/>
            </a:endParaRPr>
          </a:p>
          <a:p>
            <a:pPr marL="12700" marR="5080" algn="ctr">
              <a:lnSpc>
                <a:spcPct val="100099"/>
              </a:lnSpc>
              <a:spcBef>
                <a:spcPts val="75"/>
              </a:spcBef>
            </a:pP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κάπνισμα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αλλοιώνει 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τη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χοληστερόλη που  κυκλοφορεί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στο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αίμα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ώστε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αρχίζει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χτίζεται η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αθηρωμα- 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τική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πλάκα.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8276" y="434340"/>
            <a:ext cx="7776209" cy="103505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299970" marR="5080" indent="-2287905">
              <a:lnSpc>
                <a:spcPts val="3529"/>
              </a:lnSpc>
              <a:spcBef>
                <a:spcPts val="955"/>
              </a:spcBef>
            </a:pPr>
            <a:r>
              <a:rPr b="0" spc="10" dirty="0">
                <a:latin typeface="Corbel"/>
                <a:cs typeface="Corbel"/>
              </a:rPr>
              <a:t>Επιπλέον </a:t>
            </a:r>
            <a:r>
              <a:rPr spc="25" dirty="0"/>
              <a:t>παράγοντες </a:t>
            </a:r>
            <a:r>
              <a:rPr b="0" spc="5" dirty="0">
                <a:latin typeface="Corbel"/>
                <a:cs typeface="Corbel"/>
              </a:rPr>
              <a:t>που</a:t>
            </a:r>
            <a:r>
              <a:rPr b="0" spc="-105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επηρεάζουν  </a:t>
            </a:r>
            <a:r>
              <a:rPr b="0" spc="25" dirty="0">
                <a:latin typeface="Corbel"/>
                <a:cs typeface="Corbel"/>
              </a:rPr>
              <a:t>τη</a:t>
            </a:r>
            <a:r>
              <a:rPr b="0" spc="-20" dirty="0">
                <a:latin typeface="Corbel"/>
                <a:cs typeface="Corbel"/>
              </a:rPr>
              <a:t> </a:t>
            </a:r>
            <a:r>
              <a:rPr b="0" spc="5" dirty="0">
                <a:latin typeface="Corbel"/>
                <a:cs typeface="Corbel"/>
              </a:rPr>
              <a:t>χοληστερόλη</a:t>
            </a:r>
          </a:p>
        </p:txBody>
      </p:sp>
      <p:sp>
        <p:nvSpPr>
          <p:cNvPr id="6" name="object 6"/>
          <p:cNvSpPr/>
          <p:nvPr/>
        </p:nvSpPr>
        <p:spPr>
          <a:xfrm>
            <a:off x="2133600" y="1962150"/>
            <a:ext cx="20574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4925" y="2009775"/>
            <a:ext cx="1962150" cy="1971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0550" y="2114550"/>
            <a:ext cx="17811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73155" y="5912484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8700" y="2059899"/>
            <a:ext cx="8597900" cy="313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0225"/>
            <a:ext cx="12192000" cy="1247775"/>
          </a:xfrm>
          <a:custGeom>
            <a:avLst/>
            <a:gdLst/>
            <a:ahLst/>
            <a:cxnLst/>
            <a:rect l="l" t="t" r="r" b="b"/>
            <a:pathLst>
              <a:path w="12192000" h="1247775">
                <a:moveTo>
                  <a:pt x="0" y="1247775"/>
                </a:moveTo>
                <a:lnTo>
                  <a:pt x="12192000" y="1247775"/>
                </a:lnTo>
                <a:lnTo>
                  <a:pt x="12192000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solidFill>
            <a:srgbClr val="74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6300" y="5004689"/>
            <a:ext cx="1562080" cy="1846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827" y="645415"/>
            <a:ext cx="2797175" cy="31337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95"/>
              </a:spcBef>
            </a:pPr>
            <a:r>
              <a:rPr sz="3650" spc="5" dirty="0">
                <a:solidFill>
                  <a:srgbClr val="FFFFFF"/>
                </a:solidFill>
                <a:latin typeface="Corbel"/>
                <a:cs typeface="Corbel"/>
              </a:rPr>
              <a:t>Επομένως </a:t>
            </a:r>
            <a:r>
              <a:rPr sz="3650" spc="15" dirty="0">
                <a:solidFill>
                  <a:srgbClr val="FFFFFF"/>
                </a:solidFill>
                <a:latin typeface="Corbel"/>
                <a:cs typeface="Corbel"/>
              </a:rPr>
              <a:t>τι  </a:t>
            </a:r>
            <a:r>
              <a:rPr sz="3650" spc="-5" dirty="0">
                <a:solidFill>
                  <a:srgbClr val="FFFFFF"/>
                </a:solidFill>
                <a:latin typeface="Corbel"/>
                <a:cs typeface="Corbel"/>
              </a:rPr>
              <a:t>μπορώ </a:t>
            </a:r>
            <a:r>
              <a:rPr sz="3650" spc="10" dirty="0">
                <a:solidFill>
                  <a:srgbClr val="FFFFFF"/>
                </a:solidFill>
                <a:latin typeface="Corbel"/>
                <a:cs typeface="Corbel"/>
              </a:rPr>
              <a:t>να  </a:t>
            </a:r>
            <a:r>
              <a:rPr sz="3650" spc="15" dirty="0">
                <a:solidFill>
                  <a:srgbClr val="FFFFFF"/>
                </a:solidFill>
                <a:latin typeface="Corbel"/>
                <a:cs typeface="Corbel"/>
              </a:rPr>
              <a:t>κάνω για </a:t>
            </a:r>
            <a:r>
              <a:rPr sz="3650" spc="10" dirty="0">
                <a:solidFill>
                  <a:srgbClr val="FFFFFF"/>
                </a:solidFill>
                <a:latin typeface="Corbel"/>
                <a:cs typeface="Corbel"/>
              </a:rPr>
              <a:t>να  </a:t>
            </a:r>
            <a:r>
              <a:rPr sz="3650" b="1" spc="25" dirty="0">
                <a:solidFill>
                  <a:srgbClr val="FFFFFF"/>
                </a:solidFill>
                <a:latin typeface="Corbel"/>
                <a:cs typeface="Corbel"/>
              </a:rPr>
              <a:t>μειώσω </a:t>
            </a:r>
            <a:r>
              <a:rPr sz="3650" b="1" spc="-35" dirty="0">
                <a:solidFill>
                  <a:srgbClr val="FFFFFF"/>
                </a:solidFill>
                <a:latin typeface="Corbel"/>
                <a:cs typeface="Corbel"/>
              </a:rPr>
              <a:t>την  </a:t>
            </a:r>
            <a:r>
              <a:rPr sz="3650" b="1" spc="-55" dirty="0">
                <a:solidFill>
                  <a:srgbClr val="FFFFFF"/>
                </a:solidFill>
                <a:latin typeface="Corbel"/>
                <a:cs typeface="Corbel"/>
              </a:rPr>
              <a:t>χ</a:t>
            </a:r>
            <a:r>
              <a:rPr sz="3650" b="1" spc="5" dirty="0">
                <a:solidFill>
                  <a:srgbClr val="FFFFFF"/>
                </a:solidFill>
                <a:latin typeface="Corbel"/>
                <a:cs typeface="Corbel"/>
              </a:rPr>
              <a:t>ο</a:t>
            </a:r>
            <a:r>
              <a:rPr sz="3650" b="1" spc="35" dirty="0">
                <a:solidFill>
                  <a:srgbClr val="FFFFFF"/>
                </a:solidFill>
                <a:latin typeface="Corbel"/>
                <a:cs typeface="Corbel"/>
              </a:rPr>
              <a:t>λ</a:t>
            </a:r>
            <a:r>
              <a:rPr sz="3650" b="1" spc="30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3650" b="1" spc="-10" dirty="0">
                <a:solidFill>
                  <a:srgbClr val="FFFFFF"/>
                </a:solidFill>
                <a:latin typeface="Corbel"/>
                <a:cs typeface="Corbel"/>
              </a:rPr>
              <a:t>σ</a:t>
            </a:r>
            <a:r>
              <a:rPr sz="3650" b="1" spc="5" dirty="0">
                <a:solidFill>
                  <a:srgbClr val="FFFFFF"/>
                </a:solidFill>
                <a:latin typeface="Corbel"/>
                <a:cs typeface="Corbel"/>
              </a:rPr>
              <a:t>τ</a:t>
            </a:r>
            <a:r>
              <a:rPr sz="3650" b="1" spc="30" dirty="0">
                <a:solidFill>
                  <a:srgbClr val="FFFFFF"/>
                </a:solidFill>
                <a:latin typeface="Corbel"/>
                <a:cs typeface="Corbel"/>
              </a:rPr>
              <a:t>ε</a:t>
            </a:r>
            <a:r>
              <a:rPr sz="3650" b="1" spc="25" dirty="0">
                <a:solidFill>
                  <a:srgbClr val="FFFFFF"/>
                </a:solidFill>
                <a:latin typeface="Corbel"/>
                <a:cs typeface="Corbel"/>
              </a:rPr>
              <a:t>ρ</a:t>
            </a:r>
            <a:r>
              <a:rPr sz="3650" b="1" spc="5" dirty="0">
                <a:solidFill>
                  <a:srgbClr val="FFFFFF"/>
                </a:solidFill>
                <a:latin typeface="Corbel"/>
                <a:cs typeface="Corbel"/>
              </a:rPr>
              <a:t>ό</a:t>
            </a:r>
            <a:r>
              <a:rPr sz="3650" b="1" spc="35" dirty="0">
                <a:solidFill>
                  <a:srgbClr val="FFFFFF"/>
                </a:solidFill>
                <a:latin typeface="Corbel"/>
                <a:cs typeface="Corbel"/>
              </a:rPr>
              <a:t>λ</a:t>
            </a:r>
            <a:r>
              <a:rPr sz="3650" b="1" spc="10" dirty="0">
                <a:solidFill>
                  <a:srgbClr val="FFFFFF"/>
                </a:solidFill>
                <a:latin typeface="Corbel"/>
                <a:cs typeface="Corbel"/>
              </a:rPr>
              <a:t>η  </a:t>
            </a:r>
            <a:r>
              <a:rPr sz="3650" b="1" spc="15" dirty="0">
                <a:solidFill>
                  <a:srgbClr val="FFFFFF"/>
                </a:solidFill>
                <a:latin typeface="Corbel"/>
                <a:cs typeface="Corbel"/>
              </a:rPr>
              <a:t>μου;</a:t>
            </a:r>
            <a:endParaRPr sz="365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325" y="4010025"/>
            <a:ext cx="2752725" cy="2695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1976" y="1132524"/>
            <a:ext cx="93408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810" algn="ctr">
              <a:lnSpc>
                <a:spcPct val="103000"/>
              </a:lnSpc>
              <a:spcBef>
                <a:spcPts val="7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Αυξήσω 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φυτικές 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στερόλες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1702" y="821192"/>
            <a:ext cx="1297305" cy="11671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ct val="95400"/>
              </a:lnSpc>
              <a:spcBef>
                <a:spcPts val="210"/>
              </a:spcBef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Αντι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καταστήσω 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τα κορεσμένα 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λίπη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με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πολυακό-  ρεστα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4579" y="1132524"/>
            <a:ext cx="93408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810" algn="ctr">
              <a:lnSpc>
                <a:spcPct val="103000"/>
              </a:lnSpc>
              <a:spcBef>
                <a:spcPts val="7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Αυξήσω 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φυτικές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ίνες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950" y="893115"/>
            <a:ext cx="993775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3699"/>
              </a:lnSpc>
              <a:spcBef>
                <a:spcPts val="5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Έχω</a:t>
            </a:r>
            <a:r>
              <a:rPr sz="155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τακτική 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σωματική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δραστη-  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ριότητα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39546" y="893128"/>
            <a:ext cx="947419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3699"/>
              </a:lnSpc>
              <a:spcBef>
                <a:spcPts val="55"/>
              </a:spcBef>
            </a:pP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ια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550" spc="3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ή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ω  ένα</a:t>
            </a:r>
            <a:r>
              <a:rPr sz="15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φυσιο-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λογικό 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βάρος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22682" y="1296353"/>
            <a:ext cx="894080" cy="5137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8740" marR="5080" indent="-66675">
              <a:lnSpc>
                <a:spcPct val="104900"/>
              </a:lnSpc>
              <a:spcBef>
                <a:spcPts val="35"/>
              </a:spcBef>
            </a:pP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b="1" spc="-10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Ο 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ΟΦΕΛΟΣ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5722" y="2595334"/>
            <a:ext cx="65087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22404" y="2588762"/>
            <a:ext cx="6515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5658" y="2577137"/>
            <a:ext cx="65087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99580" y="2463251"/>
            <a:ext cx="652145" cy="1128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325"/>
              </a:lnSpc>
              <a:spcBef>
                <a:spcPts val="130"/>
              </a:spcBef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395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925" b="1" spc="22" baseline="-2109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5925" baseline="-2109">
              <a:latin typeface="Calibri"/>
              <a:cs typeface="Calibri"/>
            </a:endParaRPr>
          </a:p>
          <a:p>
            <a:pPr marL="12700">
              <a:lnSpc>
                <a:spcPts val="4325"/>
              </a:lnSpc>
            </a:pP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46667" y="2910776"/>
            <a:ext cx="530860" cy="190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75"/>
              </a:lnSpc>
            </a:pPr>
            <a:r>
              <a:rPr sz="3950" b="1" spc="15" dirty="0">
                <a:solidFill>
                  <a:srgbClr val="144661"/>
                </a:solidFill>
                <a:latin typeface="Calibri"/>
                <a:cs typeface="Calibri"/>
              </a:rPr>
              <a:t>20 </a:t>
            </a:r>
            <a:r>
              <a:rPr sz="3950" b="1" spc="10" dirty="0">
                <a:solidFill>
                  <a:srgbClr val="144661"/>
                </a:solidFill>
                <a:latin typeface="Calibri"/>
                <a:cs typeface="Calibri"/>
              </a:rPr>
              <a:t>–</a:t>
            </a:r>
            <a:r>
              <a:rPr sz="3950" b="1" spc="-105" dirty="0">
                <a:solidFill>
                  <a:srgbClr val="144661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144661"/>
                </a:solidFill>
                <a:latin typeface="Calibri"/>
                <a:cs typeface="Calibri"/>
              </a:rPr>
              <a:t>30%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85359" y="4443"/>
            <a:ext cx="92836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5" dirty="0">
                <a:latin typeface="Calibri"/>
                <a:cs typeface="Calibri"/>
              </a:rPr>
              <a:t>Αν</a:t>
            </a:r>
            <a:r>
              <a:rPr sz="3950" spc="20" dirty="0">
                <a:latin typeface="Calibri"/>
                <a:cs typeface="Calibri"/>
              </a:rPr>
              <a:t>…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36243" y="5154617"/>
            <a:ext cx="3395979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40" dirty="0">
                <a:solidFill>
                  <a:srgbClr val="FFFFFF"/>
                </a:solidFill>
                <a:latin typeface="Calibri"/>
                <a:cs typeface="Calibri"/>
              </a:rPr>
              <a:t>Τότε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η χοληστερόλη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μου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θα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πέσει</a:t>
            </a:r>
            <a:r>
              <a:rPr sz="155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κατά...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65374" y="5153025"/>
            <a:ext cx="428625" cy="190500"/>
          </a:xfrm>
          <a:custGeom>
            <a:avLst/>
            <a:gdLst/>
            <a:ahLst/>
            <a:cxnLst/>
            <a:rect l="l" t="t" r="r" b="b"/>
            <a:pathLst>
              <a:path w="428625" h="190500">
                <a:moveTo>
                  <a:pt x="103250" y="85725"/>
                </a:moveTo>
                <a:lnTo>
                  <a:pt x="55625" y="85725"/>
                </a:lnTo>
                <a:lnTo>
                  <a:pt x="55625" y="145288"/>
                </a:lnTo>
                <a:lnTo>
                  <a:pt x="59172" y="162907"/>
                </a:lnTo>
                <a:lnTo>
                  <a:pt x="68849" y="177276"/>
                </a:lnTo>
                <a:lnTo>
                  <a:pt x="83218" y="186953"/>
                </a:lnTo>
                <a:lnTo>
                  <a:pt x="100838" y="190500"/>
                </a:lnTo>
                <a:lnTo>
                  <a:pt x="428625" y="190500"/>
                </a:lnTo>
                <a:lnTo>
                  <a:pt x="428625" y="142875"/>
                </a:lnTo>
                <a:lnTo>
                  <a:pt x="103250" y="142875"/>
                </a:lnTo>
                <a:lnTo>
                  <a:pt x="103250" y="85725"/>
                </a:lnTo>
                <a:close/>
              </a:path>
              <a:path w="428625" h="190500">
                <a:moveTo>
                  <a:pt x="79375" y="0"/>
                </a:moveTo>
                <a:lnTo>
                  <a:pt x="0" y="85725"/>
                </a:lnTo>
                <a:lnTo>
                  <a:pt x="158750" y="85725"/>
                </a:lnTo>
                <a:lnTo>
                  <a:pt x="79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73159" y="5912487"/>
            <a:ext cx="179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4831" y="5832157"/>
            <a:ext cx="611759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35">
              <a:lnSpc>
                <a:spcPct val="103000"/>
              </a:lnSpc>
              <a:spcBef>
                <a:spcPts val="70"/>
              </a:spcBef>
            </a:pP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Επιπλέον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όφελος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ένταξη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μιας ελαφριάς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φυσικής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δραστηριότητας 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με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φορές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εβδομάδα, εκτός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του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ότι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μειώνει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LDL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χοληστερόλη, 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μπορεί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αυξήσει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και την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καλή σας</a:t>
            </a:r>
            <a:r>
              <a:rPr sz="155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χοληστερόλη.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19205" y="3271399"/>
            <a:ext cx="1301750" cy="1092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7655">
              <a:lnSpc>
                <a:spcPts val="4180"/>
              </a:lnSpc>
              <a:spcBef>
                <a:spcPts val="130"/>
              </a:spcBef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3950" b="1" spc="-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3950" dirty="0">
              <a:latin typeface="Calibri"/>
              <a:cs typeface="Calibri"/>
            </a:endParaRPr>
          </a:p>
          <a:p>
            <a:pPr marL="12700">
              <a:lnSpc>
                <a:spcPts val="4180"/>
              </a:lnSpc>
            </a:pP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lang="en-US" sz="3950" b="1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950" b="1" spc="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3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39" y="499110"/>
            <a:ext cx="899477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15" dirty="0">
                <a:latin typeface="Corbel"/>
                <a:cs typeface="Corbel"/>
              </a:rPr>
              <a:t>Πρακτικές </a:t>
            </a:r>
            <a:r>
              <a:rPr spc="15" dirty="0"/>
              <a:t>συμβουλές </a:t>
            </a:r>
            <a:r>
              <a:rPr b="0" spc="15" dirty="0">
                <a:latin typeface="Corbel"/>
                <a:cs typeface="Corbel"/>
              </a:rPr>
              <a:t>για </a:t>
            </a:r>
            <a:r>
              <a:rPr b="0" spc="20" dirty="0">
                <a:latin typeface="Corbel"/>
                <a:cs typeface="Corbel"/>
              </a:rPr>
              <a:t>τη </a:t>
            </a:r>
            <a:r>
              <a:rPr dirty="0"/>
              <a:t>διατροφή</a:t>
            </a:r>
            <a:r>
              <a:rPr spc="180" dirty="0"/>
              <a:t> </a:t>
            </a:r>
            <a:r>
              <a:rPr b="0" spc="-5" dirty="0">
                <a:latin typeface="Corbel"/>
                <a:cs typeface="Corbel"/>
              </a:rPr>
              <a:t>σας…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38644" y="5335587"/>
            <a:ext cx="3495040" cy="1223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25"/>
              </a:spcBef>
            </a:pP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Εντάξτε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γαλακτοκομικά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με</a:t>
            </a:r>
            <a:r>
              <a:rPr sz="1700" spc="-2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προσθήκη</a:t>
            </a:r>
            <a:endParaRPr sz="1700">
              <a:latin typeface="Corbel"/>
              <a:cs typeface="Corbel"/>
            </a:endParaRPr>
          </a:p>
          <a:p>
            <a:pPr marR="1270" algn="ctr">
              <a:lnSpc>
                <a:spcPts val="1839"/>
              </a:lnSpc>
            </a:pPr>
            <a:r>
              <a:rPr sz="1700" b="1" spc="20" dirty="0">
                <a:solidFill>
                  <a:srgbClr val="FFFFFF"/>
                </a:solidFill>
                <a:latin typeface="Corbel"/>
                <a:cs typeface="Corbel"/>
              </a:rPr>
              <a:t>φυτικών </a:t>
            </a:r>
            <a:r>
              <a:rPr sz="1700" b="1" spc="5" dirty="0">
                <a:solidFill>
                  <a:srgbClr val="FFFFFF"/>
                </a:solidFill>
                <a:latin typeface="Corbel"/>
                <a:cs typeface="Corbel"/>
              </a:rPr>
              <a:t>στερολών</a:t>
            </a:r>
            <a:r>
              <a:rPr sz="1700" b="1" spc="-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στην</a:t>
            </a:r>
            <a:endParaRPr sz="1700">
              <a:latin typeface="Corbel"/>
              <a:cs typeface="Corbel"/>
            </a:endParaRPr>
          </a:p>
          <a:p>
            <a:pPr marL="117475" marR="114300" indent="-1270" algn="ctr">
              <a:lnSpc>
                <a:spcPct val="90300"/>
              </a:lnSpc>
              <a:spcBef>
                <a:spcPts val="80"/>
              </a:spcBef>
            </a:pP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καθημερινότητά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σας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(ρόφημα  γιαουρτιού,</a:t>
            </a:r>
            <a:r>
              <a:rPr sz="17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επιδόρπιο</a:t>
            </a:r>
            <a:r>
              <a:rPr sz="17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γιαουρτιού</a:t>
            </a:r>
            <a:r>
              <a:rPr sz="17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ή 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γάλα)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μεγαλύτερη</a:t>
            </a:r>
            <a:r>
              <a:rPr sz="1700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ποικιλία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5475" y="1419225"/>
            <a:ext cx="8382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775" y="1533525"/>
            <a:ext cx="733425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5950" y="1466850"/>
            <a:ext cx="866775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1524000"/>
            <a:ext cx="828675" cy="828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3050" y="4495800"/>
            <a:ext cx="762000" cy="752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2297" y="2397442"/>
            <a:ext cx="1255395" cy="14617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indent="1905" algn="ctr">
              <a:lnSpc>
                <a:spcPct val="90200"/>
              </a:lnSpc>
              <a:spcBef>
                <a:spcPts val="325"/>
              </a:spcBef>
            </a:pP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Αποφύγετε 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ορατά </a:t>
            </a:r>
            <a:r>
              <a:rPr sz="1700" b="1" spc="15" dirty="0">
                <a:solidFill>
                  <a:srgbClr val="FFFFFF"/>
                </a:solidFill>
                <a:latin typeface="Corbel"/>
                <a:cs typeface="Corbel"/>
              </a:rPr>
              <a:t>λίπη  </a:t>
            </a:r>
            <a:r>
              <a:rPr sz="1700" spc="20" dirty="0">
                <a:solidFill>
                  <a:srgbClr val="FFFFFF"/>
                </a:solidFill>
                <a:latin typeface="Corbel"/>
                <a:cs typeface="Corbel"/>
              </a:rPr>
              <a:t>των</a:t>
            </a:r>
            <a:r>
              <a:rPr sz="1700" spc="-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κρεάτων 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αλλά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την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πέτσα</a:t>
            </a:r>
            <a:r>
              <a:rPr sz="17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του</a:t>
            </a:r>
            <a:endParaRPr sz="1700">
              <a:latin typeface="Corbel"/>
              <a:cs typeface="Corbel"/>
            </a:endParaRPr>
          </a:p>
          <a:p>
            <a:pPr marL="6985" algn="ctr">
              <a:lnSpc>
                <a:spcPts val="1875"/>
              </a:lnSpc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κοτόπουλου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3710" y="2397442"/>
            <a:ext cx="1598930" cy="14617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11430" algn="ctr">
              <a:lnSpc>
                <a:spcPct val="90600"/>
              </a:lnSpc>
              <a:spcBef>
                <a:spcPts val="320"/>
              </a:spcBef>
            </a:pPr>
            <a:r>
              <a:rPr sz="1700" b="1" spc="15" dirty="0">
                <a:solidFill>
                  <a:srgbClr val="FFFFFF"/>
                </a:solidFill>
                <a:latin typeface="Corbel"/>
                <a:cs typeface="Corbel"/>
              </a:rPr>
              <a:t>Πείτε </a:t>
            </a: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όχι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στο  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φαγητό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απ’</a:t>
            </a:r>
            <a:r>
              <a:rPr sz="17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Corbel"/>
                <a:cs typeface="Corbel"/>
              </a:rPr>
              <a:t>έξω,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στα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σφολιατο- 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ειδή και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τα  τυποποιημένα 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γλυκίσματα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9459" y="2397442"/>
            <a:ext cx="3131185" cy="1691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25"/>
              </a:spcBef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Διαβάστε</a:t>
            </a:r>
            <a:r>
              <a:rPr sz="17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τις</a:t>
            </a:r>
            <a:r>
              <a:rPr sz="1700" b="1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ετικέτες</a:t>
            </a:r>
            <a:r>
              <a:rPr sz="1700" b="1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Corbel"/>
                <a:cs typeface="Corbel"/>
              </a:rPr>
              <a:t>τροφίμων:</a:t>
            </a:r>
            <a:endParaRPr sz="1700">
              <a:latin typeface="Corbel"/>
              <a:cs typeface="Corbel"/>
            </a:endParaRPr>
          </a:p>
          <a:p>
            <a:pPr marL="146050" marR="139700" algn="ctr">
              <a:lnSpc>
                <a:spcPct val="89800"/>
              </a:lnSpc>
              <a:spcBef>
                <a:spcPts val="130"/>
              </a:spcBef>
            </a:pP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&lt;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17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κορεσμένα</a:t>
            </a:r>
            <a:r>
              <a:rPr sz="17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είναι</a:t>
            </a:r>
            <a:r>
              <a:rPr sz="17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πράγματι 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μικρή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περιεκτικότητα, 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ενώ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αποφύγετε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όσα γράφουν στα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συστατικά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τους «μερικώς  υδρογονωμένα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λιπαρά» που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σημαίνει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τρανς</a:t>
            </a:r>
            <a:r>
              <a:rPr sz="1700" spc="-2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λιπαρά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1926" y="5335587"/>
            <a:ext cx="3097530" cy="9950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985" algn="ctr">
              <a:lnSpc>
                <a:spcPct val="90800"/>
              </a:lnSpc>
              <a:spcBef>
                <a:spcPts val="315"/>
              </a:spcBef>
            </a:pP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Αντικαταστήστε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αγελαδινό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βούτυρο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ένα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φυτικό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προϊόν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επάλειψης</a:t>
            </a:r>
            <a:r>
              <a:rPr sz="17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με</a:t>
            </a:r>
            <a:r>
              <a:rPr sz="17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προσθήκη</a:t>
            </a:r>
            <a:r>
              <a:rPr sz="17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Corbel"/>
                <a:cs typeface="Corbel"/>
              </a:rPr>
              <a:t>φυτικών 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στερολών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275" y="5335587"/>
            <a:ext cx="2498725" cy="99504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03200" marR="205740" indent="85725">
              <a:lnSpc>
                <a:spcPts val="1880"/>
              </a:lnSpc>
              <a:spcBef>
                <a:spcPts val="320"/>
              </a:spcBef>
            </a:pPr>
            <a:r>
              <a:rPr sz="1700" spc="15" dirty="0">
                <a:solidFill>
                  <a:srgbClr val="FFFFFF"/>
                </a:solidFill>
                <a:latin typeface="Calibri"/>
                <a:cs typeface="Calibri"/>
              </a:rPr>
              <a:t>2-3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φορές/εβδομάδα 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καταναλώνετε</a:t>
            </a:r>
            <a:r>
              <a:rPr sz="1700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Corbel"/>
                <a:cs typeface="Corbel"/>
              </a:rPr>
              <a:t>λιπαρά</a:t>
            </a:r>
            <a:endParaRPr sz="1700">
              <a:latin typeface="Corbel"/>
              <a:cs typeface="Corbel"/>
            </a:endParaRPr>
          </a:p>
          <a:p>
            <a:pPr algn="ctr">
              <a:lnSpc>
                <a:spcPts val="1685"/>
              </a:lnSpc>
            </a:pP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ψάρια</a:t>
            </a:r>
            <a:r>
              <a:rPr sz="1700" b="1" spc="-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για τα πολύτιμα 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ω-3</a:t>
            </a:r>
            <a:endParaRPr sz="1700">
              <a:latin typeface="Corbel"/>
              <a:cs typeface="Corbel"/>
            </a:endParaRPr>
          </a:p>
          <a:p>
            <a:pPr algn="ctr">
              <a:lnSpc>
                <a:spcPts val="1960"/>
              </a:lnSpc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λιπαρά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τους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3419" y="2397442"/>
            <a:ext cx="3251200" cy="192976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6050" marR="121285" algn="ctr">
              <a:lnSpc>
                <a:spcPts val="1880"/>
              </a:lnSpc>
              <a:spcBef>
                <a:spcPts val="320"/>
              </a:spcBef>
            </a:pP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Επιλέξτε</a:t>
            </a:r>
            <a:r>
              <a:rPr sz="1700" b="1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μερίδες</a:t>
            </a:r>
            <a:r>
              <a:rPr sz="17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φρούτων</a:t>
            </a:r>
            <a:r>
              <a:rPr sz="17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και  λαχανικών</a:t>
            </a:r>
            <a:r>
              <a:rPr sz="17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καθημερινά,</a:t>
            </a:r>
            <a:endParaRPr sz="1700">
              <a:latin typeface="Corbel"/>
              <a:cs typeface="Corbel"/>
            </a:endParaRPr>
          </a:p>
          <a:p>
            <a:pPr marL="8255" algn="ctr">
              <a:lnSpc>
                <a:spcPts val="1685"/>
              </a:lnSpc>
            </a:pP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καταναλώστε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όσπρια</a:t>
            </a:r>
            <a:r>
              <a:rPr sz="1700" spc="-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τουλάχιστον</a:t>
            </a:r>
            <a:endParaRPr sz="1700">
              <a:latin typeface="Corbel"/>
              <a:cs typeface="Corbel"/>
            </a:endParaRPr>
          </a:p>
          <a:p>
            <a:pPr marL="12700" marR="5080" indent="6350" algn="ctr">
              <a:lnSpc>
                <a:spcPct val="90200"/>
              </a:lnSpc>
              <a:spcBef>
                <a:spcPts val="120"/>
              </a:spcBef>
            </a:pP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φορές 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εβδομάδα και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ολικής  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αλέσεως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δημητριακά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(ψωμί, 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ζυμαρικά,</a:t>
            </a:r>
            <a:r>
              <a:rPr sz="17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δημητριακά</a:t>
            </a:r>
            <a:r>
              <a:rPr sz="17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πρωινού</a:t>
            </a:r>
            <a:r>
              <a:rPr sz="17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και  αναποφλοίωτο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ρύζι) για  </a:t>
            </a:r>
            <a:r>
              <a:rPr sz="1700" spc="10" dirty="0">
                <a:solidFill>
                  <a:srgbClr val="FFFFFF"/>
                </a:solidFill>
                <a:latin typeface="Corbel"/>
                <a:cs typeface="Corbel"/>
              </a:rPr>
              <a:t>περισσότερες φυτικές</a:t>
            </a:r>
            <a:r>
              <a:rPr sz="1700" spc="-2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ίνες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52726" y="2252726"/>
            <a:ext cx="0" cy="1872614"/>
          </a:xfrm>
          <a:custGeom>
            <a:avLst/>
            <a:gdLst/>
            <a:ahLst/>
            <a:cxnLst/>
            <a:rect l="l" t="t" r="r" b="b"/>
            <a:pathLst>
              <a:path h="1872614">
                <a:moveTo>
                  <a:pt x="0" y="0"/>
                </a:moveTo>
                <a:lnTo>
                  <a:pt x="0" y="1872107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8226" y="2252726"/>
            <a:ext cx="0" cy="1872614"/>
          </a:xfrm>
          <a:custGeom>
            <a:avLst/>
            <a:gdLst/>
            <a:ahLst/>
            <a:cxnLst/>
            <a:rect l="l" t="t" r="r" b="b"/>
            <a:pathLst>
              <a:path h="1872614">
                <a:moveTo>
                  <a:pt x="0" y="0"/>
                </a:moveTo>
                <a:lnTo>
                  <a:pt x="0" y="1872107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6776" y="2252726"/>
            <a:ext cx="0" cy="1872614"/>
          </a:xfrm>
          <a:custGeom>
            <a:avLst/>
            <a:gdLst/>
            <a:ahLst/>
            <a:cxnLst/>
            <a:rect l="l" t="t" r="r" b="b"/>
            <a:pathLst>
              <a:path h="1872614">
                <a:moveTo>
                  <a:pt x="0" y="0"/>
                </a:moveTo>
                <a:lnTo>
                  <a:pt x="0" y="1872107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4301" y="5272151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237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1851" y="5272151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237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81525" y="4467225"/>
            <a:ext cx="866775" cy="819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1400" y="4467225"/>
            <a:ext cx="2571750" cy="819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6959" y="1549336"/>
            <a:ext cx="4959350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Αποκλείστε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τηγάνισμα,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μπορείτε κάλλιστα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χρησιμοποιήσετε αντικολλητικό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τηγάνι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χωρίς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λάδι!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6959" y="2417635"/>
            <a:ext cx="5654040" cy="65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Δοκιμάστε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ψήνετε,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βράζετε και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μαγειρεύετε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στον  ατμό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πιο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συχνά. 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Θα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εκπλαγείτε!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959" y="3315652"/>
            <a:ext cx="5902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Πειραματιστείτε χρησιμοποιώντας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μπαχαρικά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αντί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για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αλάτι.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6959" y="3829240"/>
            <a:ext cx="5845810" cy="65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Χρησιμοποιείστε εξαιρετικό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παρθένο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ελαιόλαδο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στη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σαλάτα 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σας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και αποφύγετε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τις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λιπαρές</a:t>
            </a:r>
            <a:r>
              <a:rPr sz="18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σος.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6959" y="5240845"/>
            <a:ext cx="5838825" cy="969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γλυκά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χρησιμοποιείστε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ώριμες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πολύ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καλά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πολτοποιημένες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μπανάνες αντί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½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φλιτζάνι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λάδι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ή φυτικό  προϊόν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επάλειψης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αντί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ζωικό</a:t>
            </a:r>
            <a:r>
              <a:rPr sz="18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βούτυρο.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62226" y="499110"/>
            <a:ext cx="8068309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15" dirty="0">
                <a:latin typeface="Corbel"/>
                <a:cs typeface="Corbel"/>
              </a:rPr>
              <a:t>Πρακτικές </a:t>
            </a:r>
            <a:r>
              <a:rPr spc="20" dirty="0"/>
              <a:t>συμβουλές</a:t>
            </a:r>
            <a:r>
              <a:rPr spc="70" dirty="0"/>
              <a:t> </a:t>
            </a:r>
            <a:r>
              <a:rPr spc="25" dirty="0"/>
              <a:t>μαγειρεύοντας…</a:t>
            </a:r>
          </a:p>
        </p:txBody>
      </p:sp>
      <p:sp>
        <p:nvSpPr>
          <p:cNvPr id="8" name="object 8"/>
          <p:cNvSpPr/>
          <p:nvPr/>
        </p:nvSpPr>
        <p:spPr>
          <a:xfrm>
            <a:off x="276225" y="2533648"/>
            <a:ext cx="1914525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8384" y="1412938"/>
            <a:ext cx="6485890" cy="49015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b="1" spc="15" dirty="0">
                <a:solidFill>
                  <a:srgbClr val="E1EFD9"/>
                </a:solidFill>
                <a:latin typeface="Corbel"/>
                <a:cs typeface="Corbel"/>
              </a:rPr>
              <a:t>1</a:t>
            </a:r>
            <a:endParaRPr sz="5450">
              <a:latin typeface="Corbel"/>
              <a:cs typeface="Corbel"/>
            </a:endParaRPr>
          </a:p>
          <a:p>
            <a:pPr marL="12700">
              <a:lnSpc>
                <a:spcPts val="5400"/>
              </a:lnSpc>
              <a:spcBef>
                <a:spcPts val="284"/>
              </a:spcBef>
            </a:pPr>
            <a:r>
              <a:rPr sz="5450" b="1" spc="15" dirty="0">
                <a:solidFill>
                  <a:srgbClr val="E1EFD9"/>
                </a:solidFill>
                <a:latin typeface="Corbel"/>
                <a:cs typeface="Corbel"/>
              </a:rPr>
              <a:t>2</a:t>
            </a:r>
            <a:endParaRPr sz="5450">
              <a:latin typeface="Corbel"/>
              <a:cs typeface="Corbel"/>
            </a:endParaRPr>
          </a:p>
          <a:p>
            <a:pPr marL="12700">
              <a:lnSpc>
                <a:spcPts val="5050"/>
              </a:lnSpc>
            </a:pPr>
            <a:r>
              <a:rPr sz="5450" b="1" spc="15" dirty="0">
                <a:solidFill>
                  <a:srgbClr val="E1EFD9"/>
                </a:solidFill>
                <a:latin typeface="Corbel"/>
                <a:cs typeface="Corbel"/>
              </a:rPr>
              <a:t>3</a:t>
            </a:r>
            <a:endParaRPr sz="5450">
              <a:latin typeface="Corbel"/>
              <a:cs typeface="Corbel"/>
            </a:endParaRPr>
          </a:p>
          <a:p>
            <a:pPr marL="12700">
              <a:lnSpc>
                <a:spcPts val="5670"/>
              </a:lnSpc>
            </a:pPr>
            <a:r>
              <a:rPr sz="5450" b="1" spc="15" dirty="0">
                <a:solidFill>
                  <a:srgbClr val="E1EFD9"/>
                </a:solidFill>
                <a:latin typeface="Corbel"/>
                <a:cs typeface="Corbel"/>
              </a:rPr>
              <a:t>4</a:t>
            </a:r>
            <a:endParaRPr sz="5450">
              <a:latin typeface="Corbel"/>
              <a:cs typeface="Corbel"/>
            </a:endParaRPr>
          </a:p>
          <a:p>
            <a:pPr marL="12700">
              <a:lnSpc>
                <a:spcPts val="6015"/>
              </a:lnSpc>
            </a:pPr>
            <a:r>
              <a:rPr sz="5450" b="1" spc="15" dirty="0">
                <a:solidFill>
                  <a:srgbClr val="E1EFD9"/>
                </a:solidFill>
                <a:latin typeface="Corbel"/>
                <a:cs typeface="Corbel"/>
              </a:rPr>
              <a:t>5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Προτιμήστε γάλα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χαμηλά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λιπαρά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αντί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κρέμα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γάλακτος.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855"/>
              </a:spcBef>
            </a:pPr>
            <a:r>
              <a:rPr sz="5450" b="1" spc="15" dirty="0">
                <a:solidFill>
                  <a:srgbClr val="E1EFD9"/>
                </a:solidFill>
                <a:latin typeface="Corbel"/>
                <a:cs typeface="Corbel"/>
              </a:rPr>
              <a:t>6</a:t>
            </a:r>
            <a:endParaRPr sz="545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5575" y="5543550"/>
            <a:ext cx="676275" cy="676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5575" y="4695825"/>
            <a:ext cx="676275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5100" y="3886200"/>
            <a:ext cx="657225" cy="657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2250" y="3200400"/>
            <a:ext cx="542925" cy="54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4625" y="2371725"/>
            <a:ext cx="638175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100" y="1685925"/>
            <a:ext cx="657225" cy="657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357" y="1727349"/>
            <a:ext cx="5521325" cy="27355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000" b="1" spc="-80" dirty="0">
                <a:solidFill>
                  <a:srgbClr val="FFFFFF"/>
                </a:solidFill>
                <a:latin typeface="Corbel"/>
                <a:cs typeface="Corbel"/>
              </a:rPr>
              <a:t>Στο</a:t>
            </a:r>
            <a:r>
              <a:rPr sz="30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orbel"/>
                <a:cs typeface="Corbel"/>
              </a:rPr>
              <a:t>εστιατόριο</a:t>
            </a:r>
            <a:endParaRPr sz="3000">
              <a:latin typeface="Corbel"/>
              <a:cs typeface="Corbel"/>
            </a:endParaRPr>
          </a:p>
          <a:p>
            <a:pPr marL="193675" marR="469900" indent="-181610">
              <a:lnSpc>
                <a:spcPct val="105000"/>
              </a:lnSpc>
              <a:spcBef>
                <a:spcPts val="90"/>
              </a:spcBef>
              <a:buFont typeface="Arial"/>
              <a:buChar char="•"/>
              <a:tabLst>
                <a:tab pos="194310" algn="l"/>
              </a:tabLst>
            </a:pP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Επιλέξτε ορεκτικά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χωρίς </a:t>
            </a:r>
            <a:r>
              <a:rPr sz="1550" b="1" spc="30" dirty="0">
                <a:solidFill>
                  <a:srgbClr val="FFFFFF"/>
                </a:solidFill>
                <a:latin typeface="Corbel"/>
                <a:cs typeface="Corbel"/>
              </a:rPr>
              <a:t>σος,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τυρί </a:t>
            </a:r>
            <a:r>
              <a:rPr sz="1550" b="1" spc="-1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ζωικό </a:t>
            </a:r>
            <a:r>
              <a:rPr sz="1550" b="1" spc="20" dirty="0">
                <a:solidFill>
                  <a:srgbClr val="FFFFFF"/>
                </a:solidFill>
                <a:latin typeface="Corbel"/>
                <a:cs typeface="Corbel"/>
              </a:rPr>
              <a:t>βούτυρο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ή  </a:t>
            </a:r>
            <a:r>
              <a:rPr sz="1550" spc="-15" dirty="0">
                <a:solidFill>
                  <a:srgbClr val="FFFFFF"/>
                </a:solidFill>
                <a:latin typeface="Corbel"/>
                <a:cs typeface="Corbel"/>
              </a:rPr>
              <a:t>ζητήστε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σερβίρουν</a:t>
            </a:r>
            <a:r>
              <a:rPr sz="1550" spc="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ξεχωριστά.</a:t>
            </a:r>
            <a:endParaRPr sz="155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94310" algn="l"/>
              </a:tabLst>
            </a:pPr>
            <a:r>
              <a:rPr sz="1550" b="1" spc="-20" dirty="0">
                <a:solidFill>
                  <a:srgbClr val="FFFFFF"/>
                </a:solidFill>
                <a:latin typeface="Corbel"/>
                <a:cs typeface="Corbel"/>
              </a:rPr>
              <a:t>Γεμίστε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πιάτο σας </a:t>
            </a:r>
            <a:r>
              <a:rPr sz="1550" b="1" spc="20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σαλάτα.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Φάτε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λιγότερο</a:t>
            </a:r>
            <a:r>
              <a:rPr sz="1550" spc="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orbel"/>
                <a:cs typeface="Corbel"/>
              </a:rPr>
              <a:t>κρέας.</a:t>
            </a:r>
            <a:endParaRPr sz="1550">
              <a:latin typeface="Corbel"/>
              <a:cs typeface="Corbel"/>
            </a:endParaRPr>
          </a:p>
          <a:p>
            <a:pPr marL="193675" marR="397510" indent="-181610">
              <a:lnSpc>
                <a:spcPct val="101000"/>
              </a:lnSpc>
              <a:spcBef>
                <a:spcPts val="75"/>
              </a:spcBef>
              <a:buFont typeface="Arial"/>
              <a:buChar char="•"/>
              <a:tabLst>
                <a:tab pos="194310" algn="l"/>
              </a:tabLst>
            </a:pP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Προτιμήστε πιάτα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που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είναι </a:t>
            </a:r>
            <a:r>
              <a:rPr sz="1550" b="1" spc="-25" dirty="0">
                <a:solidFill>
                  <a:srgbClr val="FFFFFF"/>
                </a:solidFill>
                <a:latin typeface="Corbel"/>
                <a:cs typeface="Corbel"/>
              </a:rPr>
              <a:t>ψητά,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βραστά,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στο </a:t>
            </a:r>
            <a:r>
              <a:rPr sz="1550" b="1" spc="30" dirty="0">
                <a:solidFill>
                  <a:srgbClr val="FFFFFF"/>
                </a:solidFill>
                <a:latin typeface="Corbel"/>
                <a:cs typeface="Corbel"/>
              </a:rPr>
              <a:t>φούρνο, 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ελαφρώς</a:t>
            </a:r>
            <a:r>
              <a:rPr sz="1550" b="1" spc="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σωταρισμένα.</a:t>
            </a:r>
            <a:endParaRPr sz="1550">
              <a:latin typeface="Corbel"/>
              <a:cs typeface="Corbel"/>
            </a:endParaRPr>
          </a:p>
          <a:p>
            <a:pPr marL="193675" marR="310515" indent="-181610">
              <a:lnSpc>
                <a:spcPct val="105000"/>
              </a:lnSpc>
              <a:buFont typeface="Arial"/>
              <a:buChar char="•"/>
              <a:tabLst>
                <a:tab pos="194310" algn="l"/>
              </a:tabLst>
            </a:pP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Κόκκινη 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ή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λευκή σάλτσα </a:t>
            </a: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μακαρόνια;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Απαντήστε στο 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δίλημμα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χωρίς κρέμα</a:t>
            </a:r>
            <a:r>
              <a:rPr sz="155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γάλακτος!</a:t>
            </a:r>
            <a:endParaRPr sz="155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94310" algn="l"/>
              </a:tabLst>
            </a:pP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Επιλέξτε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μικρό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μέγεθος μερίδας </a:t>
            </a:r>
            <a:r>
              <a:rPr sz="1550" spc="20" dirty="0">
                <a:solidFill>
                  <a:srgbClr val="FFFFFF"/>
                </a:solidFill>
                <a:latin typeface="Corbel"/>
                <a:cs typeface="Corbel"/>
              </a:rPr>
              <a:t>αν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υπάρχει</a:t>
            </a:r>
            <a:r>
              <a:rPr sz="155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δυνατότητα</a:t>
            </a:r>
            <a:endParaRPr sz="1550">
              <a:latin typeface="Corbel"/>
              <a:cs typeface="Corbel"/>
            </a:endParaRPr>
          </a:p>
          <a:p>
            <a:pPr marL="193675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(regular,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lunch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μερίδα) 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ή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μοιραστείτε τη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κάποιον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δίπλα</a:t>
            </a:r>
            <a:r>
              <a:rPr sz="1550" spc="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35" dirty="0">
                <a:solidFill>
                  <a:srgbClr val="FFFFFF"/>
                </a:solidFill>
                <a:latin typeface="Corbel"/>
                <a:cs typeface="Corbel"/>
              </a:rPr>
              <a:t>σας.</a:t>
            </a:r>
            <a:endParaRPr sz="15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4702555"/>
            <a:ext cx="5579110" cy="1467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="1" spc="-40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κοινωνικές</a:t>
            </a:r>
            <a:r>
              <a:rPr sz="3000" b="1" spc="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orbel"/>
                <a:cs typeface="Corbel"/>
              </a:rPr>
              <a:t>συγκεντρώσεις</a:t>
            </a:r>
            <a:endParaRPr sz="300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310" algn="l"/>
              </a:tabLst>
            </a:pP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Σε μπουφέ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δείτε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όλες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τις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επιλογές </a:t>
            </a: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πριν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γεμίσετε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το πιάτο</a:t>
            </a:r>
            <a:r>
              <a:rPr sz="155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Corbel"/>
                <a:cs typeface="Corbel"/>
              </a:rPr>
              <a:t>σας.</a:t>
            </a:r>
            <a:endParaRPr sz="155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4310" algn="l"/>
              </a:tabLst>
            </a:pP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Σερβίρετε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μικρότερες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μερίδες 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1550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λιπαρά</a:t>
            </a:r>
            <a:r>
              <a:rPr sz="155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orbel"/>
                <a:cs typeface="Corbel"/>
              </a:rPr>
              <a:t>τρόφιμα.</a:t>
            </a:r>
            <a:endParaRPr sz="1550">
              <a:latin typeface="Corbel"/>
              <a:cs typeface="Corbel"/>
            </a:endParaRPr>
          </a:p>
          <a:p>
            <a:pPr marL="193675" marR="621030" indent="-181610">
              <a:lnSpc>
                <a:spcPts val="1950"/>
              </a:lnSpc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Αρκεστείτε </a:t>
            </a:r>
            <a:r>
              <a:rPr sz="1550" b="1" spc="2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γεμίσετε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μια </a:t>
            </a:r>
            <a:r>
              <a:rPr sz="1550" b="1" spc="25" dirty="0">
                <a:solidFill>
                  <a:srgbClr val="FFFFFF"/>
                </a:solidFill>
                <a:latin typeface="Corbel"/>
                <a:cs typeface="Corbel"/>
              </a:rPr>
              <a:t>φορά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πιάτο σας </a:t>
            </a:r>
            <a:r>
              <a:rPr sz="1550" spc="15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550" spc="-10" dirty="0">
                <a:solidFill>
                  <a:srgbClr val="FFFFFF"/>
                </a:solidFill>
                <a:latin typeface="Corbel"/>
                <a:cs typeface="Corbel"/>
              </a:rPr>
              <a:t>μην 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μπαίνετε </a:t>
            </a:r>
            <a:r>
              <a:rPr sz="1550" spc="2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πειρασμό </a:t>
            </a:r>
            <a:r>
              <a:rPr sz="1550" spc="10" dirty="0">
                <a:solidFill>
                  <a:srgbClr val="FFFFFF"/>
                </a:solidFill>
                <a:latin typeface="Corbel"/>
                <a:cs typeface="Corbel"/>
              </a:rPr>
              <a:t>να</a:t>
            </a:r>
            <a:r>
              <a:rPr sz="155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orbel"/>
                <a:cs typeface="Corbel"/>
              </a:rPr>
              <a:t>ξανασερβιριστείτε.</a:t>
            </a:r>
            <a:endParaRPr sz="155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957" y="424561"/>
            <a:ext cx="4450080" cy="11010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4050"/>
              </a:lnSpc>
              <a:spcBef>
                <a:spcPts val="540"/>
              </a:spcBef>
            </a:pPr>
            <a:r>
              <a:rPr b="0" spc="15" dirty="0">
                <a:latin typeface="Corbel"/>
                <a:cs typeface="Corbel"/>
              </a:rPr>
              <a:t>Πρακτικές </a:t>
            </a:r>
            <a:r>
              <a:rPr spc="20" dirty="0"/>
              <a:t>συμβουλές  </a:t>
            </a:r>
            <a:r>
              <a:rPr spc="15" dirty="0"/>
              <a:t>τρώγοντας</a:t>
            </a:r>
            <a:r>
              <a:rPr spc="-20" dirty="0"/>
              <a:t> </a:t>
            </a:r>
            <a:r>
              <a:rPr spc="30" dirty="0"/>
              <a:t>έξω…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3703" y="95726"/>
            <a:ext cx="5829300" cy="6443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454" y="343535"/>
            <a:ext cx="7707630" cy="110172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98475" marR="5080" indent="-486409">
              <a:lnSpc>
                <a:spcPts val="4050"/>
              </a:lnSpc>
              <a:spcBef>
                <a:spcPts val="540"/>
              </a:spcBef>
            </a:pPr>
            <a:r>
              <a:rPr b="0" spc="10" dirty="0">
                <a:latin typeface="Corbel"/>
                <a:cs typeface="Corbel"/>
              </a:rPr>
              <a:t>Πρακτικές </a:t>
            </a:r>
            <a:r>
              <a:rPr spc="20" dirty="0"/>
              <a:t>συμβουλές </a:t>
            </a:r>
            <a:r>
              <a:rPr b="0" spc="15" dirty="0">
                <a:latin typeface="Corbel"/>
                <a:cs typeface="Corbel"/>
              </a:rPr>
              <a:t>για </a:t>
            </a:r>
            <a:r>
              <a:rPr b="0" spc="5" dirty="0">
                <a:latin typeface="Corbel"/>
                <a:cs typeface="Corbel"/>
              </a:rPr>
              <a:t>να αυξήσετε  </a:t>
            </a:r>
            <a:r>
              <a:rPr b="0" spc="20" dirty="0">
                <a:latin typeface="Corbel"/>
                <a:cs typeface="Corbel"/>
              </a:rPr>
              <a:t>τη </a:t>
            </a:r>
            <a:r>
              <a:rPr spc="20" dirty="0"/>
              <a:t>σωματική </a:t>
            </a:r>
            <a:r>
              <a:rPr b="0" dirty="0">
                <a:latin typeface="Corbel"/>
                <a:cs typeface="Corbel"/>
              </a:rPr>
              <a:t>σας</a:t>
            </a:r>
            <a:r>
              <a:rPr b="0" spc="15" dirty="0">
                <a:latin typeface="Corbel"/>
                <a:cs typeface="Corbel"/>
              </a:rPr>
              <a:t> </a:t>
            </a:r>
            <a:r>
              <a:rPr spc="10" dirty="0"/>
              <a:t>δραστηριότητα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3846" y="1750982"/>
            <a:ext cx="6689090" cy="12134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3000" b="1" spc="-25" dirty="0">
                <a:solidFill>
                  <a:srgbClr val="FFFFFF"/>
                </a:solidFill>
                <a:latin typeface="Corbel"/>
                <a:cs typeface="Corbel"/>
              </a:rPr>
              <a:t>Κάντε </a:t>
            </a:r>
            <a:r>
              <a:rPr sz="3000" b="1" spc="-40" dirty="0">
                <a:solidFill>
                  <a:srgbClr val="FFFFFF"/>
                </a:solidFill>
                <a:latin typeface="Corbel"/>
                <a:cs typeface="Corbel"/>
              </a:rPr>
              <a:t>το</a:t>
            </a:r>
            <a:r>
              <a:rPr sz="3000" b="1" spc="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Corbel"/>
                <a:cs typeface="Corbel"/>
              </a:rPr>
              <a:t>σταδιακά!</a:t>
            </a:r>
            <a:endParaRPr sz="3000">
              <a:latin typeface="Corbel"/>
              <a:cs typeface="Corbel"/>
            </a:endParaRPr>
          </a:p>
          <a:p>
            <a:pPr marL="12700" marR="5080">
              <a:lnSpc>
                <a:spcPct val="100899"/>
              </a:lnSpc>
              <a:spcBef>
                <a:spcPts val="509"/>
              </a:spcBef>
            </a:pP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Στόχος</a:t>
            </a:r>
            <a:r>
              <a:rPr sz="18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είναι</a:t>
            </a:r>
            <a:r>
              <a:rPr sz="18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30-40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Corbel"/>
                <a:cs typeface="Corbel"/>
              </a:rPr>
              <a:t>λεπτά</a:t>
            </a:r>
            <a:r>
              <a:rPr sz="1800" b="1" spc="-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μέτρια</a:t>
            </a:r>
            <a:r>
              <a:rPr sz="18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έντασης</a:t>
            </a:r>
            <a:r>
              <a:rPr sz="18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άσκηση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τις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Corbel"/>
                <a:cs typeface="Corbel"/>
              </a:rPr>
              <a:t>περισσότερες  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μέρες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εβδομάδας, ιδανικά</a:t>
            </a:r>
            <a:r>
              <a:rPr sz="1800" b="1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καθημερινά!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9108" y="5085143"/>
            <a:ext cx="2858135" cy="1435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ts val="2390"/>
              </a:lnSpc>
              <a:spcBef>
                <a:spcPts val="125"/>
              </a:spcBef>
            </a:pP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Έντονη</a:t>
            </a:r>
            <a:r>
              <a:rPr sz="2000" b="1" spc="-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ΦΔ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ts val="2150"/>
              </a:lnSpc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Έντονο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περπάτημα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(διανύστε</a:t>
            </a:r>
            <a:endParaRPr sz="1800">
              <a:latin typeface="Corbel"/>
              <a:cs typeface="Corbel"/>
            </a:endParaRPr>
          </a:p>
          <a:p>
            <a:pPr marL="317500" marR="317500" algn="ctr">
              <a:lnSpc>
                <a:spcPct val="1008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1,5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km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λεπτά),  μπάσκετ,</a:t>
            </a:r>
            <a:r>
              <a:rPr sz="1800" spc="-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ποδόσφαιρο,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αερόμπικ,</a:t>
            </a:r>
            <a:r>
              <a:rPr sz="18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κολύμβηση.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272" y="5085143"/>
            <a:ext cx="2665730" cy="1158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25"/>
              </a:spcBef>
            </a:pP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Ελαφριά</a:t>
            </a:r>
            <a:r>
              <a:rPr sz="2000" b="1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ΦΔ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Αργό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περπάτημα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(διανύστε</a:t>
            </a:r>
            <a:endParaRPr sz="1800">
              <a:latin typeface="Corbel"/>
              <a:cs typeface="Corbel"/>
            </a:endParaRPr>
          </a:p>
          <a:p>
            <a:pPr marL="203200" marR="202565" algn="ctr">
              <a:lnSpc>
                <a:spcPct val="1008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1,5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km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20-25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λεπτά),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καθαριότητα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σπιτιού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5026" y="5085143"/>
            <a:ext cx="2965450" cy="1435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445" algn="ctr">
              <a:lnSpc>
                <a:spcPts val="2390"/>
              </a:lnSpc>
              <a:spcBef>
                <a:spcPts val="125"/>
              </a:spcBef>
            </a:pP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Μέτριας </a:t>
            </a:r>
            <a:r>
              <a:rPr sz="2000" b="1" spc="20" dirty="0">
                <a:solidFill>
                  <a:srgbClr val="FFFFFF"/>
                </a:solidFill>
                <a:latin typeface="Corbel"/>
                <a:cs typeface="Corbel"/>
              </a:rPr>
              <a:t>έντασης</a:t>
            </a:r>
            <a:r>
              <a:rPr sz="2000" b="1" spc="-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ΦΔ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ts val="215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Πιο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έντονο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περπάτημα</a:t>
            </a:r>
            <a:endParaRPr sz="1800">
              <a:latin typeface="Corbel"/>
              <a:cs typeface="Corbel"/>
            </a:endParaRPr>
          </a:p>
          <a:p>
            <a:pPr marL="12700" marR="5080" algn="ctr">
              <a:lnSpc>
                <a:spcPct val="1008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(διανύστε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1,5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km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15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λεπτά),  ποδήλατο,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τένις, 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χορός,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ενασχόληση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τον</a:t>
            </a:r>
            <a:r>
              <a:rPr sz="18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κήπο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4025" y="3324225"/>
            <a:ext cx="155257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4425" y="3886200"/>
            <a:ext cx="1352550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4800" y="3209925"/>
            <a:ext cx="188595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57425" y="1714500"/>
            <a:ext cx="104775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019" y="337438"/>
            <a:ext cx="90785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5" dirty="0">
                <a:latin typeface="Corbel"/>
                <a:cs typeface="Corbel"/>
              </a:rPr>
              <a:t>Χοληστερίνη </a:t>
            </a:r>
            <a:r>
              <a:rPr sz="3950" b="0" spc="15" dirty="0">
                <a:latin typeface="Corbel"/>
                <a:cs typeface="Corbel"/>
              </a:rPr>
              <a:t>ή </a:t>
            </a:r>
            <a:r>
              <a:rPr sz="3950" b="0" dirty="0">
                <a:latin typeface="Corbel"/>
                <a:cs typeface="Corbel"/>
              </a:rPr>
              <a:t>χοληστερόλη; </a:t>
            </a:r>
            <a:r>
              <a:rPr sz="3950" spc="-35" dirty="0"/>
              <a:t>Γνωρίστε</a:t>
            </a:r>
            <a:r>
              <a:rPr sz="3950" spc="-415" dirty="0"/>
              <a:t> </a:t>
            </a:r>
            <a:r>
              <a:rPr sz="3950" spc="20" dirty="0"/>
              <a:t>τη</a:t>
            </a:r>
            <a:endParaRPr sz="395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4255" y="4245927"/>
            <a:ext cx="2874645" cy="19850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375"/>
              </a:spcBef>
            </a:pPr>
            <a:r>
              <a:rPr sz="2000" b="1" spc="25" dirty="0">
                <a:solidFill>
                  <a:srgbClr val="FFFFFF"/>
                </a:solidFill>
                <a:latin typeface="Corbel"/>
                <a:cs typeface="Corbel"/>
              </a:rPr>
              <a:t>HDL 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ή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αλλιώς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«καλή» 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χοληστερόλη:</a:t>
            </a:r>
            <a:r>
              <a:rPr sz="20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«καθαρίζει» 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την 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περιφέρεια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και</a:t>
            </a:r>
            <a:r>
              <a:rPr sz="2000" spc="-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τη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ts val="2070"/>
              </a:lnSpc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μεταφέρει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πάλι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πίσω</a:t>
            </a:r>
            <a:r>
              <a:rPr sz="2000" b="1" spc="-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στο</a:t>
            </a:r>
            <a:endParaRPr sz="2000">
              <a:latin typeface="Corbel"/>
              <a:cs typeface="Corbel"/>
            </a:endParaRPr>
          </a:p>
          <a:p>
            <a:pPr marL="12700" marR="5080">
              <a:lnSpc>
                <a:spcPts val="2180"/>
              </a:lnSpc>
              <a:spcBef>
                <a:spcPts val="145"/>
              </a:spcBef>
            </a:pPr>
            <a:r>
              <a:rPr sz="2000" b="1" spc="20" dirty="0">
                <a:solidFill>
                  <a:srgbClr val="FFFFFF"/>
                </a:solidFill>
                <a:latin typeface="Corbel"/>
                <a:cs typeface="Corbel"/>
              </a:rPr>
              <a:t>συκώτι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όπου 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αποβάλλεται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το</a:t>
            </a:r>
            <a:r>
              <a:rPr sz="2000" spc="-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orbel"/>
                <a:cs typeface="Corbel"/>
              </a:rPr>
              <a:t>σώμα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3625" y="1419225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425" y="0"/>
                </a:moveTo>
                <a:lnTo>
                  <a:pt x="186386" y="4742"/>
                </a:lnTo>
                <a:lnTo>
                  <a:pt x="142571" y="18343"/>
                </a:lnTo>
                <a:lnTo>
                  <a:pt x="102920" y="39862"/>
                </a:lnTo>
                <a:lnTo>
                  <a:pt x="68373" y="68357"/>
                </a:lnTo>
                <a:lnTo>
                  <a:pt x="39868" y="102889"/>
                </a:lnTo>
                <a:lnTo>
                  <a:pt x="18345" y="142517"/>
                </a:lnTo>
                <a:lnTo>
                  <a:pt x="4742" y="186301"/>
                </a:lnTo>
                <a:lnTo>
                  <a:pt x="0" y="233299"/>
                </a:lnTo>
                <a:lnTo>
                  <a:pt x="4742" y="280338"/>
                </a:lnTo>
                <a:lnTo>
                  <a:pt x="18345" y="324153"/>
                </a:lnTo>
                <a:lnTo>
                  <a:pt x="39868" y="363804"/>
                </a:lnTo>
                <a:lnTo>
                  <a:pt x="68373" y="398351"/>
                </a:lnTo>
                <a:lnTo>
                  <a:pt x="102920" y="426856"/>
                </a:lnTo>
                <a:lnTo>
                  <a:pt x="142571" y="448379"/>
                </a:lnTo>
                <a:lnTo>
                  <a:pt x="186386" y="461982"/>
                </a:lnTo>
                <a:lnTo>
                  <a:pt x="233425" y="466725"/>
                </a:lnTo>
                <a:lnTo>
                  <a:pt x="280423" y="461982"/>
                </a:lnTo>
                <a:lnTo>
                  <a:pt x="324207" y="448379"/>
                </a:lnTo>
                <a:lnTo>
                  <a:pt x="363835" y="426856"/>
                </a:lnTo>
                <a:lnTo>
                  <a:pt x="398367" y="398351"/>
                </a:lnTo>
                <a:lnTo>
                  <a:pt x="426862" y="363804"/>
                </a:lnTo>
                <a:lnTo>
                  <a:pt x="448381" y="324153"/>
                </a:lnTo>
                <a:lnTo>
                  <a:pt x="461982" y="280338"/>
                </a:lnTo>
                <a:lnTo>
                  <a:pt x="466725" y="233299"/>
                </a:lnTo>
                <a:lnTo>
                  <a:pt x="461982" y="186301"/>
                </a:lnTo>
                <a:lnTo>
                  <a:pt x="448381" y="142517"/>
                </a:lnTo>
                <a:lnTo>
                  <a:pt x="426862" y="102889"/>
                </a:lnTo>
                <a:lnTo>
                  <a:pt x="398367" y="68357"/>
                </a:lnTo>
                <a:lnTo>
                  <a:pt x="363835" y="39862"/>
                </a:lnTo>
                <a:lnTo>
                  <a:pt x="324207" y="18343"/>
                </a:lnTo>
                <a:lnTo>
                  <a:pt x="280423" y="4742"/>
                </a:lnTo>
                <a:lnTo>
                  <a:pt x="233425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1525" y="1371600"/>
            <a:ext cx="466725" cy="457200"/>
          </a:xfrm>
          <a:custGeom>
            <a:avLst/>
            <a:gdLst/>
            <a:ahLst/>
            <a:cxnLst/>
            <a:rect l="l" t="t" r="r" b="b"/>
            <a:pathLst>
              <a:path w="466725" h="457200">
                <a:moveTo>
                  <a:pt x="233425" y="0"/>
                </a:moveTo>
                <a:lnTo>
                  <a:pt x="186386" y="4644"/>
                </a:lnTo>
                <a:lnTo>
                  <a:pt x="142571" y="17966"/>
                </a:lnTo>
                <a:lnTo>
                  <a:pt x="102920" y="39045"/>
                </a:lnTo>
                <a:lnTo>
                  <a:pt x="68373" y="66960"/>
                </a:lnTo>
                <a:lnTo>
                  <a:pt x="39868" y="100793"/>
                </a:lnTo>
                <a:lnTo>
                  <a:pt x="18345" y="139624"/>
                </a:lnTo>
                <a:lnTo>
                  <a:pt x="4742" y="182533"/>
                </a:lnTo>
                <a:lnTo>
                  <a:pt x="0" y="228600"/>
                </a:lnTo>
                <a:lnTo>
                  <a:pt x="4742" y="274666"/>
                </a:lnTo>
                <a:lnTo>
                  <a:pt x="18345" y="317575"/>
                </a:lnTo>
                <a:lnTo>
                  <a:pt x="39868" y="356406"/>
                </a:lnTo>
                <a:lnTo>
                  <a:pt x="68373" y="390239"/>
                </a:lnTo>
                <a:lnTo>
                  <a:pt x="102920" y="418154"/>
                </a:lnTo>
                <a:lnTo>
                  <a:pt x="142571" y="439233"/>
                </a:lnTo>
                <a:lnTo>
                  <a:pt x="186386" y="452555"/>
                </a:lnTo>
                <a:lnTo>
                  <a:pt x="233425" y="457200"/>
                </a:lnTo>
                <a:lnTo>
                  <a:pt x="280423" y="452555"/>
                </a:lnTo>
                <a:lnTo>
                  <a:pt x="324207" y="439233"/>
                </a:lnTo>
                <a:lnTo>
                  <a:pt x="363835" y="418154"/>
                </a:lnTo>
                <a:lnTo>
                  <a:pt x="398367" y="390239"/>
                </a:lnTo>
                <a:lnTo>
                  <a:pt x="426862" y="356406"/>
                </a:lnTo>
                <a:lnTo>
                  <a:pt x="448381" y="317575"/>
                </a:lnTo>
                <a:lnTo>
                  <a:pt x="461982" y="274666"/>
                </a:lnTo>
                <a:lnTo>
                  <a:pt x="466725" y="228600"/>
                </a:lnTo>
                <a:lnTo>
                  <a:pt x="461982" y="182533"/>
                </a:lnTo>
                <a:lnTo>
                  <a:pt x="448381" y="139624"/>
                </a:lnTo>
                <a:lnTo>
                  <a:pt x="426862" y="100793"/>
                </a:lnTo>
                <a:lnTo>
                  <a:pt x="398367" y="66960"/>
                </a:lnTo>
                <a:lnTo>
                  <a:pt x="363835" y="39045"/>
                </a:lnTo>
                <a:lnTo>
                  <a:pt x="324207" y="17966"/>
                </a:lnTo>
                <a:lnTo>
                  <a:pt x="280423" y="4644"/>
                </a:lnTo>
                <a:lnTo>
                  <a:pt x="233425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39528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6860" y="1228700"/>
            <a:ext cx="3588385" cy="1850389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500"/>
              </a:spcBef>
            </a:pP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89700"/>
              </a:lnSpc>
              <a:spcBef>
                <a:spcPts val="1405"/>
              </a:spcBef>
            </a:pPr>
            <a:r>
              <a:rPr sz="2000" spc="-6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80%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χοληστερόλης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που 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κυκλοφορεί 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στο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αίμα συντίθεται 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συκώτι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20% 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προσλαμβάνεται</a:t>
            </a:r>
            <a:r>
              <a:rPr sz="20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από</a:t>
            </a:r>
            <a:r>
              <a:rPr sz="20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τα</a:t>
            </a:r>
            <a:r>
              <a:rPr sz="2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τρόφιμα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6759" y="1351914"/>
            <a:ext cx="2981960" cy="1743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30"/>
              </a:spcBef>
            </a:pPr>
            <a:r>
              <a:rPr sz="2450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89700"/>
              </a:lnSpc>
              <a:spcBef>
                <a:spcPts val="1930"/>
              </a:spcBef>
            </a:pP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Αποτελεί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δομικό</a:t>
            </a:r>
            <a:r>
              <a:rPr sz="20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συστατικό  </a:t>
            </a:r>
            <a:r>
              <a:rPr sz="2000" spc="25" dirty="0">
                <a:solidFill>
                  <a:srgbClr val="FFFFFF"/>
                </a:solidFill>
                <a:latin typeface="Corbel"/>
                <a:cs typeface="Corbel"/>
              </a:rPr>
              <a:t>των 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νευρικών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κυττάρων 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(π.χ. εγκεφάλου)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και  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ορμονών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6084" y="3931856"/>
            <a:ext cx="1854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49355" y="591248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325" y="1457325"/>
            <a:ext cx="1857375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075" y="1733550"/>
            <a:ext cx="1304925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1300" y="1790700"/>
            <a:ext cx="1590675" cy="159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88203" y="4553839"/>
            <a:ext cx="1819275" cy="11671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130"/>
              </a:spcBef>
            </a:pPr>
            <a:r>
              <a:rPr sz="2450" b="1" spc="-10" dirty="0">
                <a:solidFill>
                  <a:srgbClr val="FFFFFF"/>
                </a:solidFill>
                <a:latin typeface="Corbel"/>
                <a:cs typeface="Corbel"/>
              </a:rPr>
              <a:t>Υπάρχει</a:t>
            </a:r>
            <a:endParaRPr sz="2450">
              <a:latin typeface="Corbel"/>
              <a:cs typeface="Corbel"/>
            </a:endParaRPr>
          </a:p>
          <a:p>
            <a:pPr marL="12700" marR="5080" algn="ctr">
              <a:lnSpc>
                <a:spcPct val="102200"/>
              </a:lnSpc>
            </a:pPr>
            <a:r>
              <a:rPr sz="2450" b="1" spc="15" dirty="0">
                <a:solidFill>
                  <a:srgbClr val="FFFFFF"/>
                </a:solidFill>
                <a:latin typeface="Corbel"/>
                <a:cs typeface="Corbel"/>
              </a:rPr>
              <a:t>η </a:t>
            </a:r>
            <a:r>
              <a:rPr sz="2450" b="1" dirty="0">
                <a:solidFill>
                  <a:srgbClr val="FFFFFF"/>
                </a:solidFill>
                <a:latin typeface="Corbel"/>
                <a:cs typeface="Corbel"/>
              </a:rPr>
              <a:t>«καλή» και  </a:t>
            </a:r>
            <a:r>
              <a:rPr sz="2450" b="1" spc="15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245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50" b="1" spc="5" dirty="0">
                <a:solidFill>
                  <a:srgbClr val="FFFFFF"/>
                </a:solidFill>
                <a:latin typeface="Corbel"/>
                <a:cs typeface="Corbel"/>
              </a:rPr>
              <a:t>«κακή»;</a:t>
            </a:r>
            <a:endParaRPr sz="245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0601" y="4274502"/>
            <a:ext cx="1656714" cy="2165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03935">
              <a:lnSpc>
                <a:spcPct val="100000"/>
              </a:lnSpc>
              <a:spcBef>
                <a:spcPts val="125"/>
              </a:spcBef>
            </a:pPr>
            <a:r>
              <a:rPr sz="2000" b="1" spc="30" dirty="0">
                <a:solidFill>
                  <a:srgbClr val="FFFFFF"/>
                </a:solidFill>
                <a:latin typeface="Corbel"/>
                <a:cs typeface="Corbel"/>
              </a:rPr>
              <a:t>LDL</a:t>
            </a:r>
            <a:r>
              <a:rPr sz="2000" b="1" spc="-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ή</a:t>
            </a:r>
            <a:endParaRPr sz="2000">
              <a:latin typeface="Corbel"/>
              <a:cs typeface="Corbel"/>
            </a:endParaRPr>
          </a:p>
          <a:p>
            <a:pPr marL="12700" marR="5080" indent="19050" algn="r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αλλιώς</a:t>
            </a:r>
            <a:r>
              <a:rPr sz="20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«κακή»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χ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ο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λη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στ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ε</a:t>
            </a:r>
            <a:r>
              <a:rPr sz="2000" spc="40" dirty="0">
                <a:solidFill>
                  <a:srgbClr val="FFFFFF"/>
                </a:solidFill>
                <a:latin typeface="Corbel"/>
                <a:cs typeface="Corbel"/>
              </a:rPr>
              <a:t>ρ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ό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λη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: 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μεταφέρει</a:t>
            </a:r>
            <a:r>
              <a:rPr sz="2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τη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χ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ο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λ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στ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ε</a:t>
            </a:r>
            <a:r>
              <a:rPr sz="2000" spc="40" dirty="0">
                <a:solidFill>
                  <a:srgbClr val="FFFFFF"/>
                </a:solidFill>
                <a:latin typeface="Corbel"/>
                <a:cs typeface="Corbel"/>
              </a:rPr>
              <a:t>ρ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ό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λ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η 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περιφερικά</a:t>
            </a:r>
            <a:r>
              <a:rPr sz="2000" b="1" spc="-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όλο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το</a:t>
            </a:r>
            <a:r>
              <a:rPr sz="2000" spc="-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orbel"/>
                <a:cs typeface="Corbel"/>
              </a:rPr>
              <a:t>σώμα.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14425" y="4381499"/>
            <a:ext cx="1104900" cy="2476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3075" y="5400675"/>
            <a:ext cx="676275" cy="676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9357" y="4964810"/>
            <a:ext cx="316230" cy="414655"/>
          </a:xfrm>
          <a:custGeom>
            <a:avLst/>
            <a:gdLst/>
            <a:ahLst/>
            <a:cxnLst/>
            <a:rect l="l" t="t" r="r" b="b"/>
            <a:pathLst>
              <a:path w="316230" h="414654">
                <a:moveTo>
                  <a:pt x="94868" y="292100"/>
                </a:moveTo>
                <a:lnTo>
                  <a:pt x="142240" y="414527"/>
                </a:lnTo>
                <a:lnTo>
                  <a:pt x="264668" y="367029"/>
                </a:lnTo>
                <a:lnTo>
                  <a:pt x="222123" y="348360"/>
                </a:lnTo>
                <a:lnTo>
                  <a:pt x="238669" y="310895"/>
                </a:lnTo>
                <a:lnTo>
                  <a:pt x="137287" y="310895"/>
                </a:lnTo>
                <a:lnTo>
                  <a:pt x="94868" y="292100"/>
                </a:lnTo>
                <a:close/>
              </a:path>
              <a:path w="316230" h="414654">
                <a:moveTo>
                  <a:pt x="295720" y="127253"/>
                </a:moveTo>
                <a:lnTo>
                  <a:pt x="66167" y="127253"/>
                </a:lnTo>
                <a:lnTo>
                  <a:pt x="193548" y="183514"/>
                </a:lnTo>
                <a:lnTo>
                  <a:pt x="137287" y="310895"/>
                </a:lnTo>
                <a:lnTo>
                  <a:pt x="238669" y="310895"/>
                </a:lnTo>
                <a:lnTo>
                  <a:pt x="315849" y="136144"/>
                </a:lnTo>
                <a:lnTo>
                  <a:pt x="295720" y="127253"/>
                </a:lnTo>
                <a:close/>
              </a:path>
              <a:path w="316230" h="414654">
                <a:moveTo>
                  <a:pt x="122428" y="0"/>
                </a:moveTo>
                <a:lnTo>
                  <a:pt x="0" y="47370"/>
                </a:lnTo>
                <a:lnTo>
                  <a:pt x="47498" y="169799"/>
                </a:lnTo>
                <a:lnTo>
                  <a:pt x="66167" y="127253"/>
                </a:lnTo>
                <a:lnTo>
                  <a:pt x="295720" y="127253"/>
                </a:lnTo>
                <a:lnTo>
                  <a:pt x="103631" y="42418"/>
                </a:lnTo>
                <a:lnTo>
                  <a:pt x="122428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2803" y="5395277"/>
            <a:ext cx="473837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Χρησιμοποιείστε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μικρότερα 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πιάτα: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μερίδα</a:t>
            </a:r>
            <a:r>
              <a:rPr sz="18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θα 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σας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φαίνεται</a:t>
            </a:r>
            <a:r>
              <a:rPr sz="18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μεγαλύτερη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086225" marR="5080" indent="-3603625">
              <a:lnSpc>
                <a:spcPct val="72000"/>
              </a:lnSpc>
              <a:spcBef>
                <a:spcPts val="1355"/>
              </a:spcBef>
            </a:pPr>
            <a:r>
              <a:rPr b="0" spc="10" dirty="0">
                <a:latin typeface="Corbel"/>
                <a:cs typeface="Corbel"/>
              </a:rPr>
              <a:t>Πρακτικές </a:t>
            </a:r>
            <a:r>
              <a:rPr spc="20" dirty="0"/>
              <a:t>συμβουλές </a:t>
            </a:r>
            <a:r>
              <a:rPr b="0" spc="15" dirty="0">
                <a:latin typeface="Corbel"/>
                <a:cs typeface="Corbel"/>
              </a:rPr>
              <a:t>για </a:t>
            </a:r>
            <a:r>
              <a:rPr spc="20" dirty="0"/>
              <a:t>μείωση </a:t>
            </a:r>
            <a:r>
              <a:rPr spc="15" dirty="0"/>
              <a:t>Σωματικού  </a:t>
            </a:r>
            <a:r>
              <a:rPr spc="20" dirty="0"/>
              <a:t>Βάρους…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4845" y="1915731"/>
            <a:ext cx="251269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Προγραμματίστε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τακτικά  γεύματα/σνακ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και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προσπαθήστε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b="1" spc="-45" dirty="0">
                <a:solidFill>
                  <a:srgbClr val="FFFFFF"/>
                </a:solidFill>
                <a:latin typeface="Corbel"/>
                <a:cs typeface="Corbel"/>
              </a:rPr>
              <a:t>μην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τα  </a:t>
            </a:r>
            <a:r>
              <a:rPr sz="1800" b="1" spc="15" dirty="0">
                <a:solidFill>
                  <a:srgbClr val="FFFFFF"/>
                </a:solidFill>
                <a:latin typeface="Corbel"/>
                <a:cs typeface="Corbel"/>
              </a:rPr>
              <a:t>παραλείπετε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1384" y="1915731"/>
            <a:ext cx="4478020" cy="1130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Εστιάστε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στις καταστάσεις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που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σας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κάνουν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τρώτε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υπερβολικά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π.χ.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τηλεόραση,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έξοδος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φίλους 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κλπ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προσπαθήστε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να</a:t>
            </a:r>
            <a:r>
              <a:rPr sz="1800" b="1" spc="-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τις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διαχειριστείτε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τη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βοήθεια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του</a:t>
            </a:r>
            <a:r>
              <a:rPr sz="1800" spc="-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ειδικού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1125" y="1943100"/>
            <a:ext cx="1076325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375" y="1943100"/>
            <a:ext cx="1047750" cy="105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7422" y="4459287"/>
            <a:ext cx="2421890" cy="784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60"/>
              </a:spcBef>
            </a:pPr>
            <a:r>
              <a:rPr sz="2450" b="1" dirty="0">
                <a:solidFill>
                  <a:srgbClr val="FFFFFF"/>
                </a:solidFill>
                <a:latin typeface="Corbel"/>
                <a:cs typeface="Corbel"/>
              </a:rPr>
              <a:t>Αλλάξτε </a:t>
            </a:r>
            <a:r>
              <a:rPr sz="2450" b="1" spc="-20" dirty="0">
                <a:solidFill>
                  <a:srgbClr val="FFFFFF"/>
                </a:solidFill>
                <a:latin typeface="Corbel"/>
                <a:cs typeface="Corbel"/>
              </a:rPr>
              <a:t>τον  </a:t>
            </a:r>
            <a:r>
              <a:rPr sz="2450" b="1" spc="10" dirty="0">
                <a:solidFill>
                  <a:srgbClr val="FFFFFF"/>
                </a:solidFill>
                <a:latin typeface="Corbel"/>
                <a:cs typeface="Corbel"/>
              </a:rPr>
              <a:t>τρόπο </a:t>
            </a:r>
            <a:r>
              <a:rPr sz="2450" b="1" dirty="0">
                <a:solidFill>
                  <a:srgbClr val="FFFFFF"/>
                </a:solidFill>
                <a:latin typeface="Corbel"/>
                <a:cs typeface="Corbel"/>
              </a:rPr>
              <a:t>που</a:t>
            </a:r>
            <a:r>
              <a:rPr sz="2450" b="1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Corbel"/>
                <a:cs typeface="Corbel"/>
              </a:rPr>
              <a:t>τρώτε</a:t>
            </a:r>
            <a:endParaRPr sz="245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6226" y="4195826"/>
            <a:ext cx="835660" cy="610870"/>
          </a:xfrm>
          <a:custGeom>
            <a:avLst/>
            <a:gdLst/>
            <a:ahLst/>
            <a:cxnLst/>
            <a:rect l="l" t="t" r="r" b="b"/>
            <a:pathLst>
              <a:path w="835660" h="610870">
                <a:moveTo>
                  <a:pt x="835151" y="0"/>
                </a:moveTo>
                <a:lnTo>
                  <a:pt x="0" y="610362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5276" y="4872101"/>
            <a:ext cx="709295" cy="38735"/>
          </a:xfrm>
          <a:custGeom>
            <a:avLst/>
            <a:gdLst/>
            <a:ahLst/>
            <a:cxnLst/>
            <a:rect l="l" t="t" r="r" b="b"/>
            <a:pathLst>
              <a:path w="709295" h="38735">
                <a:moveTo>
                  <a:pt x="708787" y="38481"/>
                </a:moveTo>
                <a:lnTo>
                  <a:pt x="0" y="0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5276" y="4967351"/>
            <a:ext cx="876935" cy="640715"/>
          </a:xfrm>
          <a:custGeom>
            <a:avLst/>
            <a:gdLst/>
            <a:ahLst/>
            <a:cxnLst/>
            <a:rect l="l" t="t" r="r" b="b"/>
            <a:pathLst>
              <a:path w="876935" h="640714">
                <a:moveTo>
                  <a:pt x="876553" y="640499"/>
                </a:moveTo>
                <a:lnTo>
                  <a:pt x="0" y="0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62803" y="3817556"/>
            <a:ext cx="525589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Τρώτε</a:t>
            </a:r>
            <a:r>
              <a:rPr sz="18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αργά:</a:t>
            </a:r>
            <a:r>
              <a:rPr sz="18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ο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εγκέφαλος</a:t>
            </a:r>
            <a:r>
              <a:rPr sz="1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θέλει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τουλάχιστον</a:t>
            </a:r>
            <a:r>
              <a:rPr sz="1800" spc="-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20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λεπτά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«αντιληφθεί»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ότι</a:t>
            </a:r>
            <a:r>
              <a:rPr sz="1800" spc="-2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φάγαμε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2803" y="4627943"/>
            <a:ext cx="503428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Τρώτε </a:t>
            </a:r>
            <a:r>
              <a:rPr sz="1800" b="1" spc="15" dirty="0">
                <a:solidFill>
                  <a:srgbClr val="FFFFFF"/>
                </a:solidFill>
                <a:latin typeface="Corbel"/>
                <a:cs typeface="Corbel"/>
              </a:rPr>
              <a:t>περισσότερα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φρούτα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λαχανικά: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μας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χορταίνουν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χωρίς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μας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«φορτώνουν»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θερμίδες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76725" y="3810000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4825" y="4619625"/>
            <a:ext cx="571500" cy="581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3875" y="5429250"/>
            <a:ext cx="533400" cy="54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1958" y="2174557"/>
            <a:ext cx="6825615" cy="36290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76580">
              <a:lnSpc>
                <a:spcPct val="104700"/>
              </a:lnSpc>
              <a:spcBef>
                <a:spcPts val="5"/>
              </a:spcBef>
            </a:pPr>
            <a:r>
              <a:rPr sz="2150" b="1" spc="-45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2150" b="1" spc="-5" dirty="0">
                <a:solidFill>
                  <a:srgbClr val="FFFFFF"/>
                </a:solidFill>
                <a:latin typeface="Corbel"/>
                <a:cs typeface="Corbel"/>
              </a:rPr>
              <a:t>τρόφιμα </a:t>
            </a:r>
            <a:r>
              <a:rPr sz="2150" b="1" spc="20" dirty="0">
                <a:solidFill>
                  <a:srgbClr val="FFFFFF"/>
                </a:solidFill>
                <a:latin typeface="Corbel"/>
                <a:cs typeface="Corbel"/>
              </a:rPr>
              <a:t>που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περιέχουν χοληστερόλη </a:t>
            </a:r>
            <a:r>
              <a:rPr sz="2150" b="1" spc="20" dirty="0">
                <a:solidFill>
                  <a:srgbClr val="FFFFFF"/>
                </a:solidFill>
                <a:latin typeface="Corbel"/>
                <a:cs typeface="Corbel"/>
              </a:rPr>
              <a:t>αυξάνουν  </a:t>
            </a:r>
            <a:r>
              <a:rPr sz="2150" b="1" spc="-2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χοληστερόλη του</a:t>
            </a:r>
            <a:r>
              <a:rPr sz="2150" b="1" spc="-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αίματος</a:t>
            </a:r>
            <a:endParaRPr sz="2150">
              <a:latin typeface="Corbel"/>
              <a:cs typeface="Corbel"/>
            </a:endParaRPr>
          </a:p>
          <a:p>
            <a:pPr marL="60325" marR="5080" indent="-48260">
              <a:lnSpc>
                <a:spcPct val="100800"/>
              </a:lnSpc>
              <a:spcBef>
                <a:spcPts val="10"/>
              </a:spcBef>
            </a:pP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κορεσμένα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λιπαρά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παίζουν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πολύ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πιο καθοριστικό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ρόλο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επίπεδα  της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χοληστερόλης στο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αίμα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σχέση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διαιτητική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χοληστερόλη.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50" b="1" spc="-4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2150" b="1" spc="10" dirty="0">
                <a:solidFill>
                  <a:srgbClr val="FFFFFF"/>
                </a:solidFill>
                <a:latin typeface="Corbel"/>
                <a:cs typeface="Corbel"/>
              </a:rPr>
              <a:t>αυγό </a:t>
            </a:r>
            <a:r>
              <a:rPr sz="2150" b="1" spc="20" dirty="0">
                <a:solidFill>
                  <a:srgbClr val="FFFFFF"/>
                </a:solidFill>
                <a:latin typeface="Corbel"/>
                <a:cs typeface="Corbel"/>
              </a:rPr>
              <a:t>αυξάνει </a:t>
            </a:r>
            <a:r>
              <a:rPr sz="2150" b="1" spc="10" dirty="0">
                <a:solidFill>
                  <a:srgbClr val="FFFFFF"/>
                </a:solidFill>
                <a:latin typeface="Corbel"/>
                <a:cs typeface="Corbel"/>
              </a:rPr>
              <a:t>τη</a:t>
            </a:r>
            <a:r>
              <a:rPr sz="2150" b="1" spc="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2150">
              <a:latin typeface="Corbel"/>
              <a:cs typeface="Corbel"/>
            </a:endParaRPr>
          </a:p>
          <a:p>
            <a:pPr marL="12700" marR="461009">
              <a:lnSpc>
                <a:spcPct val="100800"/>
              </a:lnSpc>
              <a:spcBef>
                <a:spcPts val="5"/>
              </a:spcBef>
            </a:pP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τρόφιμο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αυτό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είναι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πλούσιο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λεκιθίνη,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ένα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λιπίδιο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που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λειτουργεί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σαν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αντίβαρο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στην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αύξηση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χοληστερόλης στο</a:t>
            </a:r>
            <a:r>
              <a:rPr sz="1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αίμα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50" b="1" spc="-45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2150" b="1" spc="20" dirty="0">
                <a:solidFill>
                  <a:srgbClr val="FFFFFF"/>
                </a:solidFill>
                <a:latin typeface="Corbel"/>
                <a:cs typeface="Corbel"/>
              </a:rPr>
              <a:t>θαλασσινά αυξάνουν </a:t>
            </a:r>
            <a:r>
              <a:rPr sz="2150" b="1" spc="-20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r>
              <a:rPr sz="2150" b="1" spc="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2150">
              <a:latin typeface="Corbel"/>
              <a:cs typeface="Corbel"/>
            </a:endParaRPr>
          </a:p>
          <a:p>
            <a:pPr marL="12700" marR="1011555">
              <a:lnSpc>
                <a:spcPct val="100800"/>
              </a:lnSpc>
              <a:spcBef>
                <a:spcPts val="10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Είναι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πλούσια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ω-3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λιπαρά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οξέα,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πολυακόρεστα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λιπαρά  οξέα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που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προστατεύουν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καρδιά.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8210" y="318769"/>
            <a:ext cx="628332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31775" marR="5080" indent="-219710">
              <a:lnSpc>
                <a:spcPts val="4280"/>
              </a:lnSpc>
              <a:spcBef>
                <a:spcPts val="655"/>
              </a:spcBef>
            </a:pPr>
            <a:r>
              <a:rPr sz="3950" b="0" spc="-10" dirty="0">
                <a:latin typeface="Corbel"/>
                <a:cs typeface="Corbel"/>
              </a:rPr>
              <a:t>Ξεκαθαρίζοντας </a:t>
            </a:r>
            <a:r>
              <a:rPr sz="3950" b="0" spc="-25" dirty="0">
                <a:latin typeface="Corbel"/>
                <a:cs typeface="Corbel"/>
              </a:rPr>
              <a:t>τους </a:t>
            </a:r>
            <a:r>
              <a:rPr sz="3950" b="0" spc="15" dirty="0">
                <a:latin typeface="Corbel"/>
                <a:cs typeface="Corbel"/>
              </a:rPr>
              <a:t>μύθους  </a:t>
            </a:r>
            <a:r>
              <a:rPr sz="3950" b="0" spc="25" dirty="0">
                <a:latin typeface="Corbel"/>
                <a:cs typeface="Corbel"/>
              </a:rPr>
              <a:t>γύρω </a:t>
            </a:r>
            <a:r>
              <a:rPr sz="3950" b="0" spc="5" dirty="0">
                <a:latin typeface="Corbel"/>
                <a:cs typeface="Corbel"/>
              </a:rPr>
              <a:t>από </a:t>
            </a:r>
            <a:r>
              <a:rPr sz="3950" b="0" spc="-5" dirty="0">
                <a:latin typeface="Corbel"/>
                <a:cs typeface="Corbel"/>
              </a:rPr>
              <a:t>τη</a:t>
            </a:r>
            <a:r>
              <a:rPr sz="3950" b="0" spc="80" dirty="0">
                <a:latin typeface="Corbel"/>
                <a:cs typeface="Corbel"/>
              </a:rPr>
              <a:t> </a:t>
            </a:r>
            <a:r>
              <a:rPr sz="3950" b="0" dirty="0">
                <a:latin typeface="Corbel"/>
                <a:cs typeface="Corbel"/>
              </a:rPr>
              <a:t>χοληστερόλη!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79661" y="2287028"/>
            <a:ext cx="1345730" cy="8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3947" y="3714254"/>
            <a:ext cx="1345730" cy="8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5292" y="4927993"/>
            <a:ext cx="1345730" cy="8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0625" y="2476500"/>
            <a:ext cx="733425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3810000"/>
            <a:ext cx="828675" cy="819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0625" y="5038725"/>
            <a:ext cx="733425" cy="733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72800" y="5943600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38725"/>
            <a:ext cx="12192000" cy="1819275"/>
          </a:xfrm>
          <a:custGeom>
            <a:avLst/>
            <a:gdLst/>
            <a:ahLst/>
            <a:cxnLst/>
            <a:rect l="l" t="t" r="r" b="b"/>
            <a:pathLst>
              <a:path w="12192000" h="1819275">
                <a:moveTo>
                  <a:pt x="0" y="1819275"/>
                </a:moveTo>
                <a:lnTo>
                  <a:pt x="12192000" y="1819275"/>
                </a:lnTo>
                <a:lnTo>
                  <a:pt x="1219200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solidFill>
            <a:srgbClr val="740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1958" y="2174557"/>
            <a:ext cx="6782434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αλκοόλ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μειώνει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τη</a:t>
            </a:r>
            <a:r>
              <a:rPr sz="2400" b="1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2400">
              <a:latin typeface="Corbel"/>
              <a:cs typeface="Corbel"/>
            </a:endParaRPr>
          </a:p>
          <a:p>
            <a:pPr marL="12700" marR="1437005">
              <a:lnSpc>
                <a:spcPct val="100800"/>
              </a:lnSpc>
              <a:spcBef>
                <a:spcPts val="3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Προσοχή: δεν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συστήνεται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αρχίσετε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κατανάλωση 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αλκοόλ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αν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δεν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καταναλώνετε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ήδη.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Οι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φυτικές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ίνες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μειώνουν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τη</a:t>
            </a:r>
            <a:r>
              <a:rPr sz="2400" b="1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2400">
              <a:latin typeface="Corbel"/>
              <a:cs typeface="Corbel"/>
            </a:endParaRPr>
          </a:p>
          <a:p>
            <a:pPr marL="12700" marR="5080">
              <a:lnSpc>
                <a:spcPct val="100800"/>
              </a:lnSpc>
              <a:spcBef>
                <a:spcPts val="30"/>
              </a:spcBef>
            </a:pP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Τρόφιμα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πλούσια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σε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διαλυτές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φυτικές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ίνες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είναι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δημητριακά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ολικής  αλέσεως,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οι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νιφάδες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βρώμης,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μπρόκολο, τα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καρότα,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σύκο,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πορτοκάλι,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αχλάδι,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τα</a:t>
            </a:r>
            <a:r>
              <a:rPr sz="1800" spc="-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φασόλια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8210" y="318769"/>
            <a:ext cx="628332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31775" marR="5080" indent="-219710">
              <a:lnSpc>
                <a:spcPts val="4280"/>
              </a:lnSpc>
              <a:spcBef>
                <a:spcPts val="655"/>
              </a:spcBef>
            </a:pPr>
            <a:r>
              <a:rPr sz="3950" b="0" spc="-10" dirty="0">
                <a:latin typeface="Corbel"/>
                <a:cs typeface="Corbel"/>
              </a:rPr>
              <a:t>Ξεκαθαρίζοντας </a:t>
            </a:r>
            <a:r>
              <a:rPr sz="3950" b="0" spc="-25" dirty="0">
                <a:latin typeface="Corbel"/>
                <a:cs typeface="Corbel"/>
              </a:rPr>
              <a:t>τους </a:t>
            </a:r>
            <a:r>
              <a:rPr sz="3950" b="0" spc="15" dirty="0">
                <a:latin typeface="Corbel"/>
                <a:cs typeface="Corbel"/>
              </a:rPr>
              <a:t>μύθους  </a:t>
            </a:r>
            <a:r>
              <a:rPr sz="3950" b="0" spc="25" dirty="0">
                <a:latin typeface="Corbel"/>
                <a:cs typeface="Corbel"/>
              </a:rPr>
              <a:t>γύρω </a:t>
            </a:r>
            <a:r>
              <a:rPr sz="3950" b="0" spc="5" dirty="0">
                <a:latin typeface="Corbel"/>
                <a:cs typeface="Corbel"/>
              </a:rPr>
              <a:t>από </a:t>
            </a:r>
            <a:r>
              <a:rPr sz="3950" b="0" spc="-5" dirty="0">
                <a:latin typeface="Corbel"/>
                <a:cs typeface="Corbel"/>
              </a:rPr>
              <a:t>τη</a:t>
            </a:r>
            <a:r>
              <a:rPr sz="3950" b="0" spc="45" dirty="0">
                <a:latin typeface="Corbel"/>
                <a:cs typeface="Corbel"/>
              </a:rPr>
              <a:t> </a:t>
            </a:r>
            <a:r>
              <a:rPr sz="3950" b="0" dirty="0">
                <a:latin typeface="Corbel"/>
                <a:cs typeface="Corbel"/>
              </a:rPr>
              <a:t>χοληστερόλη!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2308" y="2039886"/>
            <a:ext cx="1345730" cy="8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2181" y="3293554"/>
            <a:ext cx="1691728" cy="892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175" y="3581400"/>
            <a:ext cx="1057275" cy="104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286000"/>
            <a:ext cx="809625" cy="809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5091" y="5393372"/>
            <a:ext cx="8187690" cy="113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Θυμηθείτε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ότι...</a:t>
            </a:r>
            <a:endParaRPr sz="2400">
              <a:latin typeface="Corbel"/>
              <a:cs typeface="Corbel"/>
            </a:endParaRPr>
          </a:p>
          <a:p>
            <a:pPr marL="12700" marR="5080">
              <a:lnSpc>
                <a:spcPts val="1950"/>
              </a:lnSpc>
              <a:spcBef>
                <a:spcPts val="65"/>
              </a:spcBef>
            </a:pP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Η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χοληστερόλη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των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τροφίμων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επηρεάζει </a:t>
            </a:r>
            <a:r>
              <a:rPr sz="1550" b="1" spc="35" dirty="0">
                <a:solidFill>
                  <a:srgbClr val="FFFFFF"/>
                </a:solidFill>
                <a:latin typeface="Corbel"/>
                <a:cs typeface="Corbel"/>
              </a:rPr>
              <a:t>μόνο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20% </a:t>
            </a:r>
            <a:r>
              <a:rPr sz="1550" b="1" spc="-10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χοληστερόλης </a:t>
            </a:r>
            <a:r>
              <a:rPr sz="1550" b="1" spc="25" dirty="0">
                <a:solidFill>
                  <a:srgbClr val="FFFFFF"/>
                </a:solidFill>
                <a:latin typeface="Corbel"/>
                <a:cs typeface="Corbel"/>
              </a:rPr>
              <a:t>που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κυκλοφορεί 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στο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αίμα, </a:t>
            </a:r>
            <a:r>
              <a:rPr sz="1550" b="1" spc="20" dirty="0">
                <a:solidFill>
                  <a:srgbClr val="FFFFFF"/>
                </a:solidFill>
                <a:latin typeface="Corbel"/>
                <a:cs typeface="Corbel"/>
              </a:rPr>
              <a:t>ενώ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κορεσμένα </a:t>
            </a:r>
            <a:r>
              <a:rPr sz="1550" b="1" spc="-1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τρανς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λιπαρά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των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τροφίμων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επηρεάζουν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550" b="1" spc="25" dirty="0">
                <a:solidFill>
                  <a:srgbClr val="FFFFFF"/>
                </a:solidFill>
                <a:latin typeface="Corbel"/>
                <a:cs typeface="Corbel"/>
              </a:rPr>
              <a:t>υπόλοιπο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80%. 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Περισσότερη σημασία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λοιπόν, </a:t>
            </a:r>
            <a:r>
              <a:rPr sz="1550" b="1" spc="20" dirty="0">
                <a:solidFill>
                  <a:srgbClr val="FFFFFF"/>
                </a:solidFill>
                <a:latin typeface="Corbel"/>
                <a:cs typeface="Corbel"/>
              </a:rPr>
              <a:t>έχουν </a:t>
            </a:r>
            <a:r>
              <a:rPr sz="1550" b="1" spc="-5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550" b="1" spc="15" dirty="0">
                <a:solidFill>
                  <a:srgbClr val="FFFFFF"/>
                </a:solidFill>
                <a:latin typeface="Corbel"/>
                <a:cs typeface="Corbel"/>
              </a:rPr>
              <a:t>κορεσμένα </a:t>
            </a:r>
            <a:r>
              <a:rPr sz="1550" b="1" spc="-10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550" b="1" spc="5" dirty="0">
                <a:solidFill>
                  <a:srgbClr val="FFFFFF"/>
                </a:solidFill>
                <a:latin typeface="Corbel"/>
                <a:cs typeface="Corbel"/>
              </a:rPr>
              <a:t>τρανς </a:t>
            </a:r>
            <a:r>
              <a:rPr sz="1550" b="1" spc="10" dirty="0">
                <a:solidFill>
                  <a:srgbClr val="FFFFFF"/>
                </a:solidFill>
                <a:latin typeface="Corbel"/>
                <a:cs typeface="Corbel"/>
              </a:rPr>
              <a:t>λιπαρά </a:t>
            </a:r>
            <a:r>
              <a:rPr sz="1550" b="1" spc="25" dirty="0">
                <a:solidFill>
                  <a:srgbClr val="FFFFFF"/>
                </a:solidFill>
                <a:latin typeface="Corbel"/>
                <a:cs typeface="Corbel"/>
              </a:rPr>
              <a:t>που</a:t>
            </a:r>
            <a:r>
              <a:rPr sz="1550" b="1" spc="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rbel"/>
                <a:cs typeface="Corbel"/>
              </a:rPr>
              <a:t>καταναλώνετε.</a:t>
            </a:r>
            <a:endParaRPr sz="155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" y="5019712"/>
            <a:ext cx="1990725" cy="18382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625" y="5295900"/>
            <a:ext cx="1314450" cy="132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409574"/>
            <a:ext cx="108070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15" dirty="0">
                <a:latin typeface="Corbel"/>
                <a:cs typeface="Corbel"/>
              </a:rPr>
              <a:t>Αλλάξτε </a:t>
            </a:r>
            <a:r>
              <a:rPr sz="3950" b="0" spc="-60" dirty="0">
                <a:latin typeface="Corbel"/>
                <a:cs typeface="Corbel"/>
              </a:rPr>
              <a:t>τον </a:t>
            </a:r>
            <a:r>
              <a:rPr sz="3950" b="0" spc="10" dirty="0">
                <a:latin typeface="Corbel"/>
                <a:cs typeface="Corbel"/>
              </a:rPr>
              <a:t>κίνδυνο </a:t>
            </a:r>
            <a:r>
              <a:rPr sz="3950" b="0" spc="20" dirty="0">
                <a:latin typeface="Corbel"/>
                <a:cs typeface="Corbel"/>
              </a:rPr>
              <a:t>για </a:t>
            </a:r>
            <a:r>
              <a:rPr sz="3950" b="0" spc="15" dirty="0">
                <a:latin typeface="Corbel"/>
                <a:cs typeface="Corbel"/>
              </a:rPr>
              <a:t>καρδιαγγειακό</a:t>
            </a:r>
            <a:r>
              <a:rPr sz="3950" b="0" spc="370" dirty="0">
                <a:latin typeface="Corbel"/>
                <a:cs typeface="Corbel"/>
              </a:rPr>
              <a:t> </a:t>
            </a:r>
            <a:r>
              <a:rPr sz="3950" b="0" spc="-10" dirty="0">
                <a:latin typeface="Corbel"/>
                <a:cs typeface="Corbel"/>
              </a:rPr>
              <a:t>επεισόδιο!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3044" y="1633791"/>
            <a:ext cx="3241675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194310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Χοληστερόλη: 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265</a:t>
            </a:r>
            <a:r>
              <a:rPr sz="2000" b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mg/dl</a:t>
            </a:r>
            <a:endParaRPr sz="200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Συστολική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πίεση:</a:t>
            </a:r>
            <a:r>
              <a:rPr sz="2000" spc="-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140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mmHg</a:t>
            </a:r>
            <a:endParaRPr sz="200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Καπνίστρια:</a:t>
            </a:r>
            <a:r>
              <a:rPr sz="20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Corbel"/>
                <a:cs typeface="Corbel"/>
              </a:rPr>
              <a:t>Nαι</a:t>
            </a:r>
            <a:endParaRPr sz="200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Κίνδυνος:</a:t>
            </a:r>
            <a:r>
              <a:rPr sz="20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000" b="1" spc="30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2675" y="1400175"/>
            <a:ext cx="1238250" cy="122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15301" y="1392907"/>
            <a:ext cx="2964815" cy="11887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870"/>
              </a:spcBef>
            </a:pP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Στόχος</a:t>
            </a:r>
            <a:endParaRPr sz="24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9367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Χοληστερόλη: 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&lt;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20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mg/dl</a:t>
            </a:r>
            <a:endParaRPr sz="2000">
              <a:latin typeface="Corbel"/>
              <a:cs typeface="Corbel"/>
            </a:endParaRPr>
          </a:p>
          <a:p>
            <a:pPr marL="193675" indent="-1809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3675" algn="l"/>
              </a:tabLst>
            </a:pP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Διακοπή</a:t>
            </a:r>
            <a:r>
              <a:rPr sz="2000" b="1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καπνίσματος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609" y="3641661"/>
            <a:ext cx="2092960" cy="1548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spc="10" dirty="0">
                <a:solidFill>
                  <a:srgbClr val="FFFFFF"/>
                </a:solidFill>
                <a:latin typeface="Corbel"/>
                <a:cs typeface="Corbel"/>
              </a:rPr>
              <a:t>Προτεινόμενες</a:t>
            </a:r>
            <a:endParaRPr sz="24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50" b="1" spc="-5" dirty="0">
                <a:solidFill>
                  <a:srgbClr val="FFFFFF"/>
                </a:solidFill>
                <a:latin typeface="Corbel"/>
                <a:cs typeface="Corbel"/>
              </a:rPr>
              <a:t>αλλαγές</a:t>
            </a:r>
            <a:endParaRPr sz="2450">
              <a:latin typeface="Corbel"/>
              <a:cs typeface="Corbel"/>
            </a:endParaRPr>
          </a:p>
          <a:p>
            <a:pPr marL="12700" marR="97790">
              <a:lnSpc>
                <a:spcPct val="102200"/>
              </a:lnSpc>
            </a:pPr>
            <a:r>
              <a:rPr sz="2450" b="1" spc="-1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2450" b="1" spc="5" dirty="0">
                <a:solidFill>
                  <a:srgbClr val="FFFFFF"/>
                </a:solidFill>
                <a:latin typeface="Corbel"/>
                <a:cs typeface="Corbel"/>
              </a:rPr>
              <a:t>μείωση  </a:t>
            </a:r>
            <a:r>
              <a:rPr sz="2450" b="1" spc="-105" dirty="0">
                <a:solidFill>
                  <a:srgbClr val="FFFFFF"/>
                </a:solidFill>
                <a:latin typeface="Corbel"/>
                <a:cs typeface="Corbel"/>
              </a:rPr>
              <a:t>χ</a:t>
            </a:r>
            <a:r>
              <a:rPr sz="2450" b="1" spc="-10" dirty="0">
                <a:solidFill>
                  <a:srgbClr val="FFFFFF"/>
                </a:solidFill>
                <a:latin typeface="Corbel"/>
                <a:cs typeface="Corbel"/>
              </a:rPr>
              <a:t>ολ</a:t>
            </a:r>
            <a:r>
              <a:rPr sz="2450" b="1" spc="-15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2450" b="1" spc="10" dirty="0">
                <a:solidFill>
                  <a:srgbClr val="FFFFFF"/>
                </a:solidFill>
                <a:latin typeface="Corbel"/>
                <a:cs typeface="Corbel"/>
              </a:rPr>
              <a:t>στ</a:t>
            </a:r>
            <a:r>
              <a:rPr sz="2450" b="1" spc="20" dirty="0">
                <a:solidFill>
                  <a:srgbClr val="FFFFFF"/>
                </a:solidFill>
                <a:latin typeface="Corbel"/>
                <a:cs typeface="Corbel"/>
              </a:rPr>
              <a:t>ε</a:t>
            </a:r>
            <a:r>
              <a:rPr sz="2450" b="1" spc="35" dirty="0">
                <a:solidFill>
                  <a:srgbClr val="FFFFFF"/>
                </a:solidFill>
                <a:latin typeface="Corbel"/>
                <a:cs typeface="Corbel"/>
              </a:rPr>
              <a:t>ρ</a:t>
            </a:r>
            <a:r>
              <a:rPr sz="2450" b="1" spc="-10" dirty="0">
                <a:solidFill>
                  <a:srgbClr val="FFFFFF"/>
                </a:solidFill>
                <a:latin typeface="Corbel"/>
                <a:cs typeface="Corbel"/>
              </a:rPr>
              <a:t>όλ</a:t>
            </a:r>
            <a:r>
              <a:rPr sz="2450" b="1" spc="-15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2450" b="1" spc="10" dirty="0">
                <a:solidFill>
                  <a:srgbClr val="FFFFFF"/>
                </a:solidFill>
                <a:latin typeface="Corbel"/>
                <a:cs typeface="Corbel"/>
              </a:rPr>
              <a:t>ς</a:t>
            </a:r>
            <a:endParaRPr sz="245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8140" y="5655309"/>
            <a:ext cx="193675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Χαλαρό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περπάτημα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30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λεπτά/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ημέρα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8140" y="3824287"/>
            <a:ext cx="1702435" cy="8534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Αντικατάσταση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ζωικού λίπους</a:t>
            </a:r>
            <a:r>
              <a:rPr sz="18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φυτικά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έλαια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9651" y="3824287"/>
            <a:ext cx="1333500" cy="222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Αύξηση 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πρόσληψης  φρούτων, 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λαχανικών, 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δ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μ</a:t>
            </a:r>
            <a:r>
              <a:rPr sz="1800" spc="-110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τ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ρ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ι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α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κ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ώ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ν  ολικής 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αλέσεως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και 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ψαριών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8615" y="3824287"/>
            <a:ext cx="1752600" cy="14065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Ένταξη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τροφίμων 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με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προσθήκη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φυτικών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στερολών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καθημερινά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8140" y="4811077"/>
            <a:ext cx="127381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Διακοπή  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κ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α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π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ν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ί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σ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μ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α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τ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ο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ς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1350" y="5591175"/>
            <a:ext cx="704850" cy="71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9925" y="4848225"/>
            <a:ext cx="5905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0775" y="3886200"/>
            <a:ext cx="619125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2750" y="3952875"/>
            <a:ext cx="1000125" cy="55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2951" y="4757801"/>
            <a:ext cx="1938020" cy="22225"/>
          </a:xfrm>
          <a:custGeom>
            <a:avLst/>
            <a:gdLst/>
            <a:ahLst/>
            <a:cxnLst/>
            <a:rect l="l" t="t" r="r" b="b"/>
            <a:pathLst>
              <a:path w="1938020" h="22225">
                <a:moveTo>
                  <a:pt x="1937765" y="21843"/>
                </a:moveTo>
                <a:lnTo>
                  <a:pt x="0" y="0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52951" y="5548376"/>
            <a:ext cx="1938020" cy="22225"/>
          </a:xfrm>
          <a:custGeom>
            <a:avLst/>
            <a:gdLst/>
            <a:ahLst/>
            <a:cxnLst/>
            <a:rect l="l" t="t" r="r" b="b"/>
            <a:pathLst>
              <a:path w="1938020" h="22225">
                <a:moveTo>
                  <a:pt x="1937765" y="21843"/>
                </a:moveTo>
                <a:lnTo>
                  <a:pt x="0" y="0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0401" y="4662551"/>
            <a:ext cx="0" cy="1576705"/>
          </a:xfrm>
          <a:custGeom>
            <a:avLst/>
            <a:gdLst/>
            <a:ahLst/>
            <a:cxnLst/>
            <a:rect l="l" t="t" r="r" b="b"/>
            <a:pathLst>
              <a:path h="1576704">
                <a:moveTo>
                  <a:pt x="0" y="1576552"/>
                </a:moveTo>
                <a:lnTo>
                  <a:pt x="0" y="0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6401" y="4662551"/>
            <a:ext cx="0" cy="1576705"/>
          </a:xfrm>
          <a:custGeom>
            <a:avLst/>
            <a:gdLst/>
            <a:ahLst/>
            <a:cxnLst/>
            <a:rect l="l" t="t" r="r" b="b"/>
            <a:pathLst>
              <a:path h="1576704">
                <a:moveTo>
                  <a:pt x="0" y="1576552"/>
                </a:moveTo>
                <a:lnTo>
                  <a:pt x="0" y="0"/>
                </a:lnTo>
              </a:path>
            </a:pathLst>
          </a:custGeom>
          <a:ln w="953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075" y="1609725"/>
            <a:ext cx="1457325" cy="1314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5800" y="3676650"/>
            <a:ext cx="866775" cy="809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972" y="1937702"/>
            <a:ext cx="8978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0" dirty="0">
                <a:latin typeface="Calibri"/>
                <a:cs typeface="Calibri"/>
              </a:rPr>
              <a:t>65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10" dirty="0"/>
              <a:t>ετών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972" y="2242756"/>
            <a:ext cx="3241675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194310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Χοληστερόλη: 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185</a:t>
            </a:r>
            <a:r>
              <a:rPr sz="200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mg/dl</a:t>
            </a:r>
            <a:endParaRPr sz="200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Συστολική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πίεση:</a:t>
            </a:r>
            <a:r>
              <a:rPr sz="2000" spc="-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140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mmHg</a:t>
            </a:r>
            <a:endParaRPr sz="2000">
              <a:latin typeface="Corbel"/>
              <a:cs typeface="Corbel"/>
            </a:endParaRPr>
          </a:p>
          <a:p>
            <a:pPr marL="193675" indent="-1816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Καπνίστρια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475" y="542925"/>
            <a:ext cx="1457325" cy="131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975" y="190500"/>
            <a:ext cx="6877050" cy="648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982" y="4113847"/>
            <a:ext cx="203073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dirty="0">
                <a:solidFill>
                  <a:srgbClr val="FFFFFF"/>
                </a:solidFill>
                <a:latin typeface="Corbel"/>
                <a:cs typeface="Corbel"/>
              </a:rPr>
              <a:t>Κίνδυνος:</a:t>
            </a:r>
            <a:r>
              <a:rPr sz="2450" b="1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50" b="1" spc="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450" b="1" spc="25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endParaRPr sz="245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6550" y="2411348"/>
            <a:ext cx="4577080" cy="1929130"/>
          </a:xfrm>
          <a:custGeom>
            <a:avLst/>
            <a:gdLst/>
            <a:ahLst/>
            <a:cxnLst/>
            <a:rect l="l" t="t" r="r" b="b"/>
            <a:pathLst>
              <a:path w="4577080" h="1929129">
                <a:moveTo>
                  <a:pt x="83566" y="1823465"/>
                </a:moveTo>
                <a:lnTo>
                  <a:pt x="0" y="1920113"/>
                </a:lnTo>
                <a:lnTo>
                  <a:pt x="127507" y="1929002"/>
                </a:lnTo>
                <a:lnTo>
                  <a:pt x="115874" y="1901063"/>
                </a:lnTo>
                <a:lnTo>
                  <a:pt x="95250" y="1901063"/>
                </a:lnTo>
                <a:lnTo>
                  <a:pt x="80644" y="1865883"/>
                </a:lnTo>
                <a:lnTo>
                  <a:pt x="98186" y="1858580"/>
                </a:lnTo>
                <a:lnTo>
                  <a:pt x="83566" y="1823465"/>
                </a:lnTo>
                <a:close/>
              </a:path>
              <a:path w="4577080" h="1929129">
                <a:moveTo>
                  <a:pt x="98186" y="1858580"/>
                </a:moveTo>
                <a:lnTo>
                  <a:pt x="80644" y="1865883"/>
                </a:lnTo>
                <a:lnTo>
                  <a:pt x="95250" y="1901063"/>
                </a:lnTo>
                <a:lnTo>
                  <a:pt x="112827" y="1893744"/>
                </a:lnTo>
                <a:lnTo>
                  <a:pt x="98186" y="1858580"/>
                </a:lnTo>
                <a:close/>
              </a:path>
              <a:path w="4577080" h="1929129">
                <a:moveTo>
                  <a:pt x="112827" y="1893744"/>
                </a:moveTo>
                <a:lnTo>
                  <a:pt x="95250" y="1901063"/>
                </a:lnTo>
                <a:lnTo>
                  <a:pt x="115874" y="1901063"/>
                </a:lnTo>
                <a:lnTo>
                  <a:pt x="112827" y="1893744"/>
                </a:lnTo>
                <a:close/>
              </a:path>
              <a:path w="4577080" h="1929129">
                <a:moveTo>
                  <a:pt x="4562348" y="0"/>
                </a:moveTo>
                <a:lnTo>
                  <a:pt x="98186" y="1858580"/>
                </a:lnTo>
                <a:lnTo>
                  <a:pt x="112827" y="1893744"/>
                </a:lnTo>
                <a:lnTo>
                  <a:pt x="4576953" y="35051"/>
                </a:lnTo>
                <a:lnTo>
                  <a:pt x="456234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8075" y="2219325"/>
            <a:ext cx="200025" cy="190500"/>
          </a:xfrm>
          <a:custGeom>
            <a:avLst/>
            <a:gdLst/>
            <a:ahLst/>
            <a:cxnLst/>
            <a:rect l="l" t="t" r="r" b="b"/>
            <a:pathLst>
              <a:path w="200025" h="190500">
                <a:moveTo>
                  <a:pt x="0" y="190500"/>
                </a:moveTo>
                <a:lnTo>
                  <a:pt x="200025" y="190500"/>
                </a:lnTo>
                <a:lnTo>
                  <a:pt x="20002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1175" y="628648"/>
            <a:ext cx="6477000" cy="610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775" y="3680777"/>
            <a:ext cx="3364865" cy="2199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25"/>
              </a:spcBef>
            </a:pP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ετών</a:t>
            </a:r>
            <a:endParaRPr sz="2000">
              <a:latin typeface="Corbel"/>
              <a:cs typeface="Corbel"/>
            </a:endParaRPr>
          </a:p>
          <a:p>
            <a:pPr marL="31686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LDL: 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185</a:t>
            </a:r>
            <a:r>
              <a:rPr sz="2000" b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mg/dl</a:t>
            </a:r>
            <a:endParaRPr sz="2000">
              <a:latin typeface="Corbel"/>
              <a:cs typeface="Corbel"/>
            </a:endParaRPr>
          </a:p>
          <a:p>
            <a:pPr marL="31686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Συστολική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πίεση:</a:t>
            </a:r>
            <a:r>
              <a:rPr sz="2000" spc="-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140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mmHg</a:t>
            </a:r>
            <a:endParaRPr sz="2000">
              <a:latin typeface="Corbel"/>
              <a:cs typeface="Corbel"/>
            </a:endParaRPr>
          </a:p>
          <a:p>
            <a:pPr marL="316865" indent="-286385">
              <a:lnSpc>
                <a:spcPct val="100000"/>
              </a:lnSpc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Μη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καπνίστρια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450" b="1" spc="-5" dirty="0">
                <a:solidFill>
                  <a:srgbClr val="FFFFFF"/>
                </a:solidFill>
                <a:latin typeface="Corbel"/>
                <a:cs typeface="Corbel"/>
              </a:rPr>
              <a:t>Κίνδυνος:</a:t>
            </a:r>
            <a:r>
              <a:rPr sz="2450" b="1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50" b="1" spc="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50" b="1" spc="25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endParaRPr sz="245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6550" y="2514600"/>
            <a:ext cx="190500" cy="200025"/>
          </a:xfrm>
          <a:custGeom>
            <a:avLst/>
            <a:gdLst/>
            <a:ahLst/>
            <a:cxnLst/>
            <a:rect l="l" t="t" r="r" b="b"/>
            <a:pathLst>
              <a:path w="190500" h="200025">
                <a:moveTo>
                  <a:pt x="0" y="200025"/>
                </a:moveTo>
                <a:lnTo>
                  <a:pt x="190500" y="200025"/>
                </a:lnTo>
                <a:lnTo>
                  <a:pt x="19050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6050" y="2727960"/>
            <a:ext cx="4003675" cy="2987040"/>
          </a:xfrm>
          <a:custGeom>
            <a:avLst/>
            <a:gdLst/>
            <a:ahLst/>
            <a:cxnLst/>
            <a:rect l="l" t="t" r="r" b="b"/>
            <a:pathLst>
              <a:path w="4003675" h="2987040">
                <a:moveTo>
                  <a:pt x="57531" y="2872943"/>
                </a:moveTo>
                <a:lnTo>
                  <a:pt x="0" y="2987040"/>
                </a:lnTo>
                <a:lnTo>
                  <a:pt x="125856" y="2964624"/>
                </a:lnTo>
                <a:lnTo>
                  <a:pt x="111565" y="2945447"/>
                </a:lnTo>
                <a:lnTo>
                  <a:pt x="87756" y="2945447"/>
                </a:lnTo>
                <a:lnTo>
                  <a:pt x="65024" y="2914891"/>
                </a:lnTo>
                <a:lnTo>
                  <a:pt x="80311" y="2903510"/>
                </a:lnTo>
                <a:lnTo>
                  <a:pt x="57531" y="2872943"/>
                </a:lnTo>
                <a:close/>
              </a:path>
              <a:path w="4003675" h="2987040">
                <a:moveTo>
                  <a:pt x="80311" y="2903510"/>
                </a:moveTo>
                <a:lnTo>
                  <a:pt x="65024" y="2914891"/>
                </a:lnTo>
                <a:lnTo>
                  <a:pt x="87756" y="2945447"/>
                </a:lnTo>
                <a:lnTo>
                  <a:pt x="103069" y="2934048"/>
                </a:lnTo>
                <a:lnTo>
                  <a:pt x="80311" y="2903510"/>
                </a:lnTo>
                <a:close/>
              </a:path>
              <a:path w="4003675" h="2987040">
                <a:moveTo>
                  <a:pt x="103069" y="2934048"/>
                </a:moveTo>
                <a:lnTo>
                  <a:pt x="87756" y="2945447"/>
                </a:lnTo>
                <a:lnTo>
                  <a:pt x="111565" y="2945447"/>
                </a:lnTo>
                <a:lnTo>
                  <a:pt x="103069" y="2934048"/>
                </a:lnTo>
                <a:close/>
              </a:path>
              <a:path w="4003675" h="2987040">
                <a:moveTo>
                  <a:pt x="3980688" y="0"/>
                </a:moveTo>
                <a:lnTo>
                  <a:pt x="80311" y="2903510"/>
                </a:lnTo>
                <a:lnTo>
                  <a:pt x="103069" y="2934048"/>
                </a:lnTo>
                <a:lnTo>
                  <a:pt x="4003421" y="30479"/>
                </a:lnTo>
                <a:lnTo>
                  <a:pt x="398068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8942" y="369188"/>
            <a:ext cx="4762500" cy="17291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3950" spc="-10" dirty="0"/>
              <a:t>Επιπλέον </a:t>
            </a:r>
            <a:r>
              <a:rPr sz="3950" spc="15" dirty="0"/>
              <a:t>μείωση </a:t>
            </a:r>
            <a:r>
              <a:rPr sz="3950" b="0" spc="-30" dirty="0">
                <a:latin typeface="Corbel"/>
                <a:cs typeface="Corbel"/>
              </a:rPr>
              <a:t>του  </a:t>
            </a:r>
            <a:r>
              <a:rPr sz="3950" b="0" spc="10" dirty="0">
                <a:latin typeface="Corbel"/>
                <a:cs typeface="Corbel"/>
              </a:rPr>
              <a:t>κινδύνου </a:t>
            </a:r>
            <a:r>
              <a:rPr sz="3950" b="0" spc="25" dirty="0">
                <a:latin typeface="Corbel"/>
                <a:cs typeface="Corbel"/>
              </a:rPr>
              <a:t>με </a:t>
            </a:r>
            <a:r>
              <a:rPr sz="3950" dirty="0"/>
              <a:t>διακοπή  </a:t>
            </a:r>
            <a:r>
              <a:rPr sz="3950" b="0" spc="-30" dirty="0">
                <a:latin typeface="Corbel"/>
                <a:cs typeface="Corbel"/>
              </a:rPr>
              <a:t>του</a:t>
            </a:r>
            <a:r>
              <a:rPr sz="3950" b="0" spc="100" dirty="0">
                <a:latin typeface="Corbel"/>
                <a:cs typeface="Corbel"/>
              </a:rPr>
              <a:t> </a:t>
            </a:r>
            <a:r>
              <a:rPr sz="3950" b="0" spc="5" dirty="0">
                <a:latin typeface="Corbel"/>
                <a:cs typeface="Corbel"/>
              </a:rPr>
              <a:t>καπνίσματος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950" y="2295525"/>
            <a:ext cx="1457325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552" y="299338"/>
            <a:ext cx="9492615" cy="2272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sz="3950" spc="-10" dirty="0"/>
              <a:t>Συνοψίζοντας…</a:t>
            </a:r>
            <a:endParaRPr sz="3950"/>
          </a:p>
          <a:p>
            <a:pPr marL="12700" marR="5080">
              <a:lnSpc>
                <a:spcPct val="91100"/>
              </a:lnSpc>
              <a:spcBef>
                <a:spcPts val="190"/>
              </a:spcBef>
            </a:pPr>
            <a:r>
              <a:rPr sz="3950" b="0" spc="20" dirty="0">
                <a:latin typeface="Corbel"/>
                <a:cs typeface="Corbel"/>
              </a:rPr>
              <a:t>Η </a:t>
            </a:r>
            <a:r>
              <a:rPr sz="3950" b="0" spc="-5" dirty="0">
                <a:latin typeface="Corbel"/>
                <a:cs typeface="Corbel"/>
              </a:rPr>
              <a:t>αρχή </a:t>
            </a:r>
            <a:r>
              <a:rPr sz="3950" b="0" spc="5" dirty="0">
                <a:latin typeface="Corbel"/>
                <a:cs typeface="Corbel"/>
              </a:rPr>
              <a:t>είναι </a:t>
            </a:r>
            <a:r>
              <a:rPr sz="3950" b="0" spc="-45" dirty="0">
                <a:latin typeface="Corbel"/>
                <a:cs typeface="Corbel"/>
              </a:rPr>
              <a:t>το </a:t>
            </a:r>
            <a:r>
              <a:rPr sz="3950" b="0" spc="15" dirty="0">
                <a:latin typeface="Corbel"/>
                <a:cs typeface="Corbel"/>
              </a:rPr>
              <a:t>ήμισυ </a:t>
            </a:r>
            <a:r>
              <a:rPr sz="3950" b="0" spc="-30" dirty="0">
                <a:latin typeface="Corbel"/>
                <a:cs typeface="Corbel"/>
              </a:rPr>
              <a:t>του </a:t>
            </a:r>
            <a:r>
              <a:rPr sz="3950" b="0" spc="-15" dirty="0">
                <a:latin typeface="Corbel"/>
                <a:cs typeface="Corbel"/>
              </a:rPr>
              <a:t>παντός:  </a:t>
            </a:r>
            <a:r>
              <a:rPr sz="3950" b="0" dirty="0">
                <a:latin typeface="Corbel"/>
                <a:cs typeface="Corbel"/>
              </a:rPr>
              <a:t>Ξεκινήστε </a:t>
            </a:r>
            <a:r>
              <a:rPr sz="3950" b="0" spc="15" dirty="0">
                <a:latin typeface="Corbel"/>
                <a:cs typeface="Corbel"/>
              </a:rPr>
              <a:t>σήμερα </a:t>
            </a:r>
            <a:r>
              <a:rPr sz="3950" b="0" spc="25" dirty="0">
                <a:latin typeface="Corbel"/>
                <a:cs typeface="Corbel"/>
              </a:rPr>
              <a:t>με </a:t>
            </a:r>
            <a:r>
              <a:rPr sz="3950" b="0" i="1" spc="10" dirty="0">
                <a:latin typeface="Corbel"/>
                <a:cs typeface="Corbel"/>
              </a:rPr>
              <a:t>μικρές </a:t>
            </a:r>
            <a:r>
              <a:rPr sz="3950" b="0" spc="15" dirty="0">
                <a:latin typeface="Corbel"/>
                <a:cs typeface="Corbel"/>
              </a:rPr>
              <a:t>αλλαγές </a:t>
            </a:r>
            <a:r>
              <a:rPr sz="3950" b="0" spc="-10" dirty="0">
                <a:latin typeface="Corbel"/>
                <a:cs typeface="Corbel"/>
              </a:rPr>
              <a:t>που </a:t>
            </a:r>
            <a:r>
              <a:rPr sz="3950" b="0" spc="20" dirty="0">
                <a:latin typeface="Corbel"/>
                <a:cs typeface="Corbel"/>
              </a:rPr>
              <a:t>θα  </a:t>
            </a:r>
            <a:r>
              <a:rPr sz="3950" b="0" spc="-25" dirty="0">
                <a:latin typeface="Corbel"/>
                <a:cs typeface="Corbel"/>
              </a:rPr>
              <a:t>έχουν </a:t>
            </a:r>
            <a:r>
              <a:rPr sz="3950" b="0" spc="5" dirty="0">
                <a:latin typeface="Corbel"/>
                <a:cs typeface="Corbel"/>
              </a:rPr>
              <a:t>όμως </a:t>
            </a:r>
            <a:r>
              <a:rPr sz="3950" b="0" i="1" spc="-10" dirty="0">
                <a:latin typeface="Corbel"/>
                <a:cs typeface="Corbel"/>
              </a:rPr>
              <a:t>μεγάλο </a:t>
            </a:r>
            <a:r>
              <a:rPr sz="3950" b="0" spc="5" dirty="0">
                <a:latin typeface="Corbel"/>
                <a:cs typeface="Corbel"/>
              </a:rPr>
              <a:t>όφελος </a:t>
            </a:r>
            <a:r>
              <a:rPr sz="3950" b="0" spc="-35" dirty="0">
                <a:latin typeface="Corbel"/>
                <a:cs typeface="Corbel"/>
              </a:rPr>
              <a:t>στην </a:t>
            </a:r>
            <a:r>
              <a:rPr sz="3950" b="0" spc="10" dirty="0">
                <a:latin typeface="Corbel"/>
                <a:cs typeface="Corbel"/>
              </a:rPr>
              <a:t>υγεία</a:t>
            </a:r>
            <a:r>
              <a:rPr sz="3950" b="0" spc="720" dirty="0">
                <a:latin typeface="Corbel"/>
                <a:cs typeface="Corbel"/>
              </a:rPr>
              <a:t> </a:t>
            </a:r>
            <a:r>
              <a:rPr sz="3950" b="0" spc="10" dirty="0">
                <a:latin typeface="Corbel"/>
                <a:cs typeface="Corbel"/>
              </a:rPr>
              <a:t>σας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4829" y="3034728"/>
            <a:ext cx="6395720" cy="262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73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8003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Πρόληψη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orbel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279400" indent="-2673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0035" algn="l"/>
              </a:tabLst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Ενημέρωση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orbel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279400" indent="-2673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0035" algn="l"/>
              </a:tabLst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Βελτιώστε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διατροφή</a:t>
            </a:r>
            <a:r>
              <a:rPr sz="1800" spc="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σας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orbel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279400" indent="-267335">
              <a:lnSpc>
                <a:spcPct val="100000"/>
              </a:lnSpc>
              <a:buAutoNum type="arabicPeriod"/>
              <a:tabLst>
                <a:tab pos="280035" algn="l"/>
              </a:tabLst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Καταναλώνετε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αλκοόλ με μέτρο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προτιμώντας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κόκκινο</a:t>
            </a:r>
            <a:r>
              <a:rPr sz="1800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κρασί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orbel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279400" indent="-267335">
              <a:lnSpc>
                <a:spcPct val="100000"/>
              </a:lnSpc>
              <a:buAutoNum type="arabicPeriod"/>
              <a:tabLst>
                <a:tab pos="280035" algn="l"/>
              </a:tabLst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Εντάξτε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άσκηση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στο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καθημερινό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σας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πρόγραμμα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4829" y="5934392"/>
            <a:ext cx="5518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6.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Ξεκινήστε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προσπάθεια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διακοπής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του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καπνίσματος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025" y="3714750"/>
            <a:ext cx="619125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5248275"/>
            <a:ext cx="485775" cy="48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125" y="5924550"/>
            <a:ext cx="466725" cy="46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550" y="3057525"/>
            <a:ext cx="523875" cy="52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73155" y="591248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-1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300" y="4467225"/>
            <a:ext cx="533400" cy="60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995" y="1407731"/>
            <a:ext cx="4487545" cy="23279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065" marR="5080" algn="ctr">
              <a:lnSpc>
                <a:spcPct val="89800"/>
              </a:lnSpc>
              <a:spcBef>
                <a:spcPts val="765"/>
              </a:spcBef>
            </a:pPr>
            <a:r>
              <a:rPr sz="5400" b="0" spc="-45" dirty="0">
                <a:latin typeface="Corbel"/>
                <a:cs typeface="Corbel"/>
              </a:rPr>
              <a:t>Σας</a:t>
            </a:r>
            <a:r>
              <a:rPr sz="5400" b="0" spc="-95" dirty="0">
                <a:latin typeface="Corbel"/>
                <a:cs typeface="Corbel"/>
              </a:rPr>
              <a:t> </a:t>
            </a:r>
            <a:r>
              <a:rPr sz="5400" spc="-15" dirty="0"/>
              <a:t>ευχαριστώ  </a:t>
            </a:r>
            <a:r>
              <a:rPr sz="5400" b="0" spc="-15" dirty="0">
                <a:latin typeface="Corbel"/>
                <a:cs typeface="Corbel"/>
              </a:rPr>
              <a:t>πολύ </a:t>
            </a:r>
            <a:r>
              <a:rPr sz="5400" b="0" spc="5" dirty="0">
                <a:latin typeface="Corbel"/>
                <a:cs typeface="Corbel"/>
              </a:rPr>
              <a:t>για </a:t>
            </a:r>
            <a:r>
              <a:rPr sz="5400" b="0" spc="-50" dirty="0">
                <a:latin typeface="Corbel"/>
                <a:cs typeface="Corbel"/>
              </a:rPr>
              <a:t>την  </a:t>
            </a:r>
            <a:r>
              <a:rPr sz="5400" dirty="0"/>
              <a:t>προσοχή</a:t>
            </a:r>
            <a:r>
              <a:rPr sz="5400" spc="-110" dirty="0"/>
              <a:t> </a:t>
            </a:r>
            <a:r>
              <a:rPr sz="5400" b="0" spc="-5" dirty="0">
                <a:latin typeface="Corbel"/>
                <a:cs typeface="Corbel"/>
              </a:rPr>
              <a:t>σας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43775" y="0"/>
            <a:ext cx="48482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901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7625">
            <a:solidFill>
              <a:srgbClr val="1546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14066" y="4542663"/>
            <a:ext cx="3295015" cy="180911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Επιστημονική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επιμέλεια: </a:t>
            </a:r>
            <a:r>
              <a:rPr sz="1400" b="1" spc="15" dirty="0">
                <a:solidFill>
                  <a:srgbClr val="FFFFFF"/>
                </a:solidFill>
                <a:latin typeface="Corbel"/>
                <a:cs typeface="Corbel"/>
              </a:rPr>
              <a:t>Εβίτα</a:t>
            </a:r>
            <a:r>
              <a:rPr sz="1400" b="1" spc="-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Σιατίτσα,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Κλινική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Διαιτολόγος-Διατροφολόγος,</a:t>
            </a:r>
            <a:r>
              <a:rPr sz="14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M.Sc.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Review: 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Eιρήνη</a:t>
            </a:r>
            <a:r>
              <a:rPr sz="1400" b="1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Κύρα,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Κλινική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Διαιτολόγος-Διατροφολόγος,</a:t>
            </a:r>
            <a:r>
              <a:rPr sz="14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M.Sc.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Γραφιστική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επιμέλεια: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Σοφία</a:t>
            </a:r>
            <a:r>
              <a:rPr sz="1400" b="1" spc="-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Corbel"/>
                <a:cs typeface="Corbel"/>
              </a:rPr>
              <a:t>Δρογούδη,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Σχεδιάστρια οπτικής</a:t>
            </a:r>
            <a:r>
              <a:rPr sz="14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επικοινωνίας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9300" y="4486275"/>
            <a:ext cx="647700" cy="50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0" y="5181600"/>
            <a:ext cx="647700" cy="504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9300" y="5857875"/>
            <a:ext cx="647700" cy="504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855118"/>
            <a:ext cx="12194505" cy="448176"/>
          </a:xfrm>
          <a:custGeom>
            <a:avLst/>
            <a:gdLst/>
            <a:ahLst/>
            <a:cxnLst/>
            <a:rect l="l" t="t" r="r" b="b"/>
            <a:pathLst>
              <a:path w="11382375" h="438150">
                <a:moveTo>
                  <a:pt x="0" y="438150"/>
                </a:moveTo>
                <a:lnTo>
                  <a:pt x="11382375" y="438150"/>
                </a:lnTo>
                <a:lnTo>
                  <a:pt x="11382375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solidFill>
            <a:srgbClr val="740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8260" y="5913938"/>
            <a:ext cx="78492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χρόνο με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διατροφή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άσκηση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χωρίς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η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φαρμακευτική αγωγή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είναι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αναγκαία.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4619" y="417830"/>
            <a:ext cx="93878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50" dirty="0"/>
              <a:t>Γιατί </a:t>
            </a:r>
            <a:r>
              <a:rPr sz="3950" b="0" spc="30" dirty="0">
                <a:latin typeface="Corbel"/>
                <a:cs typeface="Corbel"/>
              </a:rPr>
              <a:t>μας </a:t>
            </a:r>
            <a:r>
              <a:rPr sz="3950" b="0" spc="5" dirty="0">
                <a:latin typeface="Corbel"/>
                <a:cs typeface="Corbel"/>
              </a:rPr>
              <a:t>ενδιαφέρει </a:t>
            </a:r>
            <a:r>
              <a:rPr sz="3950" b="0" spc="15" dirty="0">
                <a:latin typeface="Corbel"/>
                <a:cs typeface="Corbel"/>
              </a:rPr>
              <a:t>η </a:t>
            </a:r>
            <a:r>
              <a:rPr sz="3950" spc="10" dirty="0"/>
              <a:t>υψηλή</a:t>
            </a:r>
            <a:r>
              <a:rPr sz="3950" spc="310" dirty="0"/>
              <a:t> </a:t>
            </a:r>
            <a:r>
              <a:rPr sz="3950" b="0" spc="-5" dirty="0">
                <a:latin typeface="Corbel"/>
                <a:cs typeface="Corbel"/>
              </a:rPr>
              <a:t>χοληστερόλη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1514475"/>
            <a:ext cx="7143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8775" y="1514475"/>
            <a:ext cx="7143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1514475"/>
            <a:ext cx="7143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0" y="1514475"/>
            <a:ext cx="723900" cy="71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7975" y="151447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7550" y="151447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7125" y="151447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6700" y="151447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6275" y="151447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6325" y="1514475"/>
            <a:ext cx="72390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0" y="2562225"/>
            <a:ext cx="7143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8775" y="2562225"/>
            <a:ext cx="714375" cy="71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8350" y="2562225"/>
            <a:ext cx="714375" cy="71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0" y="2562225"/>
            <a:ext cx="723900" cy="714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7975" y="256222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7550" y="256222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125" y="256222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76700" y="256222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6275" y="2562225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86325" y="2562225"/>
            <a:ext cx="72390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4425" y="4457700"/>
            <a:ext cx="733425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818514" y="1354921"/>
            <a:ext cx="10564996" cy="4678973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4853940">
              <a:lnSpc>
                <a:spcPct val="100000"/>
              </a:lnSpc>
              <a:spcBef>
                <a:spcPts val="130"/>
              </a:spcBef>
            </a:pPr>
            <a:r>
              <a:rPr sz="3950" b="1" spc="15" dirty="0">
                <a:latin typeface="Corbel"/>
                <a:cs typeface="Corbel"/>
              </a:rPr>
              <a:t>4</a:t>
            </a:r>
            <a:r>
              <a:rPr sz="3950" b="1" spc="-500" dirty="0">
                <a:latin typeface="Corbel"/>
                <a:cs typeface="Corbel"/>
              </a:rPr>
              <a:t> </a:t>
            </a:r>
            <a:r>
              <a:rPr dirty="0"/>
              <a:t>στους </a:t>
            </a:r>
            <a:r>
              <a:rPr sz="3950" b="1" spc="-5" dirty="0">
                <a:latin typeface="Corbel"/>
                <a:cs typeface="Corbel"/>
              </a:rPr>
              <a:t>10</a:t>
            </a:r>
            <a:endParaRPr sz="3950">
              <a:latin typeface="Corbel"/>
              <a:cs typeface="Corbel"/>
            </a:endParaRPr>
          </a:p>
          <a:p>
            <a:pPr marL="485394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κατοίκους </a:t>
            </a:r>
            <a:r>
              <a:rPr spc="-25" dirty="0"/>
              <a:t>στην </a:t>
            </a:r>
            <a:r>
              <a:rPr dirty="0"/>
              <a:t>Ελλάδα </a:t>
            </a:r>
            <a:r>
              <a:rPr spc="5" dirty="0"/>
              <a:t>έχουν</a:t>
            </a:r>
            <a:r>
              <a:rPr spc="-100" dirty="0"/>
              <a:t> </a:t>
            </a:r>
            <a:r>
              <a:rPr b="1" spc="5" dirty="0">
                <a:latin typeface="Corbel"/>
                <a:cs typeface="Corbel"/>
              </a:rPr>
              <a:t>υπερχοληστερολαιμία</a:t>
            </a:r>
          </a:p>
          <a:p>
            <a:pPr marL="4853940" marR="5080">
              <a:lnSpc>
                <a:spcPct val="102400"/>
              </a:lnSpc>
              <a:spcBef>
                <a:spcPts val="1250"/>
              </a:spcBef>
            </a:pPr>
            <a:r>
              <a:rPr sz="3950" b="1" spc="5" dirty="0">
                <a:latin typeface="Corbel"/>
                <a:cs typeface="Corbel"/>
              </a:rPr>
              <a:t>10% </a:t>
            </a:r>
            <a:r>
              <a:rPr dirty="0"/>
              <a:t>των κατοίκων </a:t>
            </a:r>
            <a:r>
              <a:rPr spc="-30" dirty="0"/>
              <a:t>στην </a:t>
            </a:r>
            <a:r>
              <a:rPr dirty="0"/>
              <a:t>Ελλάδα </a:t>
            </a:r>
            <a:r>
              <a:rPr b="1" spc="5" dirty="0">
                <a:latin typeface="Corbel"/>
                <a:cs typeface="Corbel"/>
              </a:rPr>
              <a:t>δεν </a:t>
            </a:r>
            <a:r>
              <a:rPr b="1" spc="-10" dirty="0">
                <a:latin typeface="Corbel"/>
                <a:cs typeface="Corbel"/>
              </a:rPr>
              <a:t>γνωρίζουν </a:t>
            </a:r>
            <a:r>
              <a:rPr spc="10" dirty="0"/>
              <a:t>ότι  </a:t>
            </a:r>
            <a:r>
              <a:rPr spc="5" dirty="0"/>
              <a:t>έχουν </a:t>
            </a:r>
            <a:r>
              <a:rPr spc="-20" dirty="0"/>
              <a:t>αυξημένη </a:t>
            </a:r>
            <a:r>
              <a:rPr spc="5" dirty="0"/>
              <a:t>χοληστερόλη </a:t>
            </a:r>
            <a:r>
              <a:rPr spc="-10" dirty="0"/>
              <a:t>αφού </a:t>
            </a:r>
            <a:r>
              <a:rPr b="1" dirty="0">
                <a:latin typeface="Corbel"/>
                <a:cs typeface="Corbel"/>
              </a:rPr>
              <a:t>δεν </a:t>
            </a:r>
            <a:r>
              <a:rPr b="1" spc="20" dirty="0">
                <a:latin typeface="Corbel"/>
                <a:cs typeface="Corbel"/>
              </a:rPr>
              <a:t>έχει</a:t>
            </a:r>
            <a:r>
              <a:rPr b="1" spc="-95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συμπτώματα</a:t>
            </a:r>
            <a:endParaRPr sz="3950">
              <a:latin typeface="Corbel"/>
              <a:cs typeface="Corbel"/>
            </a:endParaRPr>
          </a:p>
          <a:p>
            <a:pPr marL="380365"/>
            <a:endParaRPr lang="en-US" sz="2000" spc="15" dirty="0">
              <a:cs typeface="Times New Roman"/>
            </a:endParaRPr>
          </a:p>
          <a:p>
            <a:pPr marL="380365"/>
            <a:endParaRPr lang="en-US" sz="2000" spc="15" dirty="0">
              <a:cs typeface="Times New Roman"/>
            </a:endParaRPr>
          </a:p>
          <a:p>
            <a:pPr marL="380365"/>
            <a:r>
              <a:rPr lang="en-US" sz="2000" spc="15" dirty="0">
                <a:cs typeface="Times New Roman"/>
              </a:rPr>
              <a:t>Η</a:t>
            </a:r>
            <a:r>
              <a:rPr lang="en-US" sz="2000" spc="-30" dirty="0">
                <a:cs typeface="Times New Roman"/>
              </a:rPr>
              <a:t> </a:t>
            </a:r>
            <a:r>
              <a:rPr lang="en-US" sz="2000" spc="15" dirty="0" err="1">
                <a:cs typeface="Times New Roman"/>
              </a:rPr>
              <a:t>υψηλή</a:t>
            </a:r>
            <a:r>
              <a:rPr lang="en-US" sz="2000" spc="-110" dirty="0">
                <a:cs typeface="Times New Roman"/>
              </a:rPr>
              <a:t> </a:t>
            </a:r>
            <a:r>
              <a:rPr lang="en-US" sz="2000" spc="5" dirty="0" err="1">
                <a:cs typeface="Times New Roman"/>
              </a:rPr>
              <a:t>χοληστερόλη</a:t>
            </a:r>
            <a:r>
              <a:rPr lang="en-US" sz="2000" spc="-125" dirty="0">
                <a:cs typeface="Times New Roman"/>
              </a:rPr>
              <a:t> </a:t>
            </a:r>
            <a:r>
              <a:rPr lang="en-US" sz="2000" b="1" spc="10" dirty="0">
                <a:cs typeface="Times New Roman"/>
              </a:rPr>
              <a:t>διπλασιάζει</a:t>
            </a:r>
            <a:r>
              <a:rPr lang="en-US" sz="2000" b="1" spc="-160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τον</a:t>
            </a:r>
            <a:r>
              <a:rPr lang="en-US" sz="2000" spc="-160" dirty="0">
                <a:cs typeface="Times New Roman"/>
              </a:rPr>
              <a:t> </a:t>
            </a:r>
            <a:r>
              <a:rPr lang="en-US" sz="2000" spc="10" dirty="0">
                <a:cs typeface="Times New Roman"/>
              </a:rPr>
              <a:t>κίνδυνο</a:t>
            </a:r>
            <a:r>
              <a:rPr lang="en-US" sz="2000" spc="-60" dirty="0">
                <a:cs typeface="Times New Roman"/>
              </a:rPr>
              <a:t> </a:t>
            </a:r>
            <a:r>
              <a:rPr lang="en-US" sz="2000" spc="5" dirty="0">
                <a:cs typeface="Times New Roman"/>
              </a:rPr>
              <a:t>για</a:t>
            </a:r>
            <a:r>
              <a:rPr lang="en-US" sz="2000" spc="-45" dirty="0">
                <a:cs typeface="Times New Roman"/>
              </a:rPr>
              <a:t> </a:t>
            </a:r>
            <a:r>
              <a:rPr lang="en-US" sz="2000" spc="5" dirty="0">
                <a:cs typeface="Times New Roman"/>
              </a:rPr>
              <a:t>εμφάνιση</a:t>
            </a:r>
            <a:r>
              <a:rPr lang="en-US" sz="2000" spc="-110" dirty="0">
                <a:cs typeface="Times New Roman"/>
              </a:rPr>
              <a:t> </a:t>
            </a:r>
            <a:r>
              <a:rPr lang="en-US" sz="2000" spc="5" dirty="0">
                <a:cs typeface="Times New Roman"/>
              </a:rPr>
              <a:t>καρδιαγγειακών</a:t>
            </a:r>
            <a:r>
              <a:rPr lang="en-US" sz="2000" spc="-90" dirty="0">
                <a:cs typeface="Times New Roman"/>
              </a:rPr>
              <a:t> </a:t>
            </a:r>
            <a:r>
              <a:rPr lang="en-US" sz="2000" spc="10" dirty="0">
                <a:cs typeface="Times New Roman"/>
              </a:rPr>
              <a:t>νοσημάτων.</a:t>
            </a:r>
            <a:endParaRPr sz="2000">
              <a:cs typeface="Times New Roman"/>
            </a:endParaRPr>
          </a:p>
          <a:p>
            <a:pPr marL="1282065" marR="810895">
              <a:lnSpc>
                <a:spcPts val="7280"/>
              </a:lnSpc>
              <a:spcBef>
                <a:spcPts val="20"/>
              </a:spcBef>
            </a:pPr>
            <a:r>
              <a:rPr spc="-90" dirty="0"/>
              <a:t>Τα </a:t>
            </a:r>
            <a:r>
              <a:rPr spc="-5" dirty="0"/>
              <a:t>καρδιαγγειακά </a:t>
            </a:r>
            <a:r>
              <a:rPr spc="-20" dirty="0"/>
              <a:t>είναι </a:t>
            </a:r>
            <a:r>
              <a:rPr dirty="0"/>
              <a:t>η </a:t>
            </a:r>
            <a:r>
              <a:rPr b="1" dirty="0">
                <a:latin typeface="Corbel"/>
                <a:cs typeface="Corbel"/>
              </a:rPr>
              <a:t>νούμερο 1 </a:t>
            </a:r>
            <a:r>
              <a:rPr b="1" spc="10" dirty="0">
                <a:latin typeface="Corbel"/>
                <a:cs typeface="Corbel"/>
              </a:rPr>
              <a:t>αιτία </a:t>
            </a:r>
            <a:r>
              <a:rPr b="1" dirty="0">
                <a:latin typeface="Corbel"/>
                <a:cs typeface="Corbel"/>
              </a:rPr>
              <a:t>θανάτου </a:t>
            </a:r>
            <a:r>
              <a:rPr spc="-30" dirty="0"/>
              <a:t>στην </a:t>
            </a:r>
            <a:r>
              <a:rPr spc="-10" dirty="0"/>
              <a:t>Ευρώπη </a:t>
            </a:r>
            <a:r>
              <a:rPr spc="5" dirty="0"/>
              <a:t>με </a:t>
            </a:r>
            <a:r>
              <a:rPr dirty="0"/>
              <a:t>ποσοστό </a:t>
            </a:r>
            <a:r>
              <a:rPr sz="3950" b="1" spc="-15" dirty="0">
                <a:latin typeface="Corbel"/>
                <a:cs typeface="Corbel"/>
              </a:rPr>
              <a:t>50% </a:t>
            </a:r>
            <a:r>
              <a:rPr lang="el-GR" sz="3950" b="1" spc="-15" dirty="0">
                <a:latin typeface="Corbel"/>
                <a:cs typeface="Corbel"/>
              </a:rPr>
              <a:t> </a:t>
            </a:r>
            <a:r>
              <a:rPr sz="3950" b="1" spc="-5" dirty="0">
                <a:latin typeface="Corbel"/>
                <a:cs typeface="Corbel"/>
              </a:rPr>
              <a:t>80%</a:t>
            </a:r>
            <a:r>
              <a:rPr lang="el-GR" sz="3950" b="1" spc="-5" dirty="0">
                <a:latin typeface="Corbel"/>
                <a:cs typeface="Corbel"/>
              </a:rPr>
              <a:t>	</a:t>
            </a:r>
            <a:r>
              <a:rPr dirty="0"/>
              <a:t>των </a:t>
            </a:r>
            <a:r>
              <a:rPr spc="-5" dirty="0"/>
              <a:t>καρδιαγγειακών </a:t>
            </a:r>
            <a:r>
              <a:rPr spc="-10" dirty="0"/>
              <a:t>συμβάντων </a:t>
            </a:r>
            <a:r>
              <a:rPr dirty="0"/>
              <a:t>θα μπορούσε </a:t>
            </a:r>
            <a:r>
              <a:rPr spc="-15" dirty="0"/>
              <a:t>να </a:t>
            </a:r>
            <a:r>
              <a:rPr b="1" spc="10" dirty="0">
                <a:latin typeface="Corbel"/>
                <a:cs typeface="Corbel"/>
              </a:rPr>
              <a:t>αποφευχθεί</a:t>
            </a:r>
            <a:r>
              <a:rPr b="1" spc="55" dirty="0">
                <a:latin typeface="Corbel"/>
                <a:cs typeface="Corbel"/>
              </a:rPr>
              <a:t> </a:t>
            </a:r>
            <a:r>
              <a:rPr dirty="0"/>
              <a:t>κάθε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5375" y="5448300"/>
            <a:ext cx="742950" cy="733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349355" y="591248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154" y="146938"/>
            <a:ext cx="7184390" cy="1176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4510"/>
              </a:lnSpc>
              <a:spcBef>
                <a:spcPts val="130"/>
              </a:spcBef>
            </a:pPr>
            <a:r>
              <a:rPr sz="3950" b="0" dirty="0">
                <a:latin typeface="Corbel"/>
                <a:cs typeface="Corbel"/>
              </a:rPr>
              <a:t>Ποιος </a:t>
            </a:r>
            <a:r>
              <a:rPr sz="3950" b="0" spc="15" dirty="0">
                <a:latin typeface="Corbel"/>
                <a:cs typeface="Corbel"/>
              </a:rPr>
              <a:t>ο </a:t>
            </a:r>
            <a:r>
              <a:rPr sz="3950" spc="5" dirty="0"/>
              <a:t>ρόλος </a:t>
            </a:r>
            <a:r>
              <a:rPr sz="3950" b="0" spc="5" dirty="0">
                <a:latin typeface="Corbel"/>
                <a:cs typeface="Corbel"/>
              </a:rPr>
              <a:t>της</a:t>
            </a:r>
            <a:r>
              <a:rPr sz="3950" b="0" spc="170" dirty="0">
                <a:latin typeface="Corbel"/>
                <a:cs typeface="Corbel"/>
              </a:rPr>
              <a:t> </a:t>
            </a:r>
            <a:r>
              <a:rPr sz="3950" spc="5" dirty="0"/>
              <a:t>χοληστερόλης</a:t>
            </a:r>
            <a:endParaRPr sz="3950">
              <a:latin typeface="Corbel"/>
              <a:cs typeface="Corbel"/>
            </a:endParaRPr>
          </a:p>
          <a:p>
            <a:pPr marR="5715" algn="ctr">
              <a:lnSpc>
                <a:spcPts val="4510"/>
              </a:lnSpc>
            </a:pPr>
            <a:r>
              <a:rPr sz="3950" b="0" spc="-35" dirty="0">
                <a:latin typeface="Corbel"/>
                <a:cs typeface="Corbel"/>
              </a:rPr>
              <a:t>στην</a:t>
            </a:r>
            <a:r>
              <a:rPr sz="3950" b="0" spc="85" dirty="0">
                <a:latin typeface="Corbel"/>
                <a:cs typeface="Corbel"/>
              </a:rPr>
              <a:t> </a:t>
            </a:r>
            <a:r>
              <a:rPr sz="3950" b="0" spc="20" dirty="0">
                <a:latin typeface="Corbel"/>
                <a:cs typeface="Corbel"/>
              </a:rPr>
              <a:t>αθηροσκλήρυνση;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49355" y="591248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38275"/>
            <a:ext cx="6143625" cy="25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375" y="1409700"/>
            <a:ext cx="6343650" cy="254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71900"/>
            <a:ext cx="6162675" cy="254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0525" y="3695700"/>
            <a:ext cx="7381875" cy="295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1666913"/>
            <a:ext cx="1009738" cy="1009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650" y="1914525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362" y="0"/>
                </a:moveTo>
                <a:lnTo>
                  <a:pt x="186332" y="4742"/>
                </a:lnTo>
                <a:lnTo>
                  <a:pt x="142528" y="18343"/>
                </a:lnTo>
                <a:lnTo>
                  <a:pt x="102888" y="39862"/>
                </a:lnTo>
                <a:lnTo>
                  <a:pt x="68351" y="68357"/>
                </a:lnTo>
                <a:lnTo>
                  <a:pt x="39855" y="102889"/>
                </a:lnTo>
                <a:lnTo>
                  <a:pt x="18339" y="142517"/>
                </a:lnTo>
                <a:lnTo>
                  <a:pt x="4741" y="186301"/>
                </a:lnTo>
                <a:lnTo>
                  <a:pt x="0" y="233299"/>
                </a:lnTo>
                <a:lnTo>
                  <a:pt x="4741" y="280338"/>
                </a:lnTo>
                <a:lnTo>
                  <a:pt x="18339" y="324153"/>
                </a:lnTo>
                <a:lnTo>
                  <a:pt x="39855" y="363804"/>
                </a:lnTo>
                <a:lnTo>
                  <a:pt x="68351" y="398351"/>
                </a:lnTo>
                <a:lnTo>
                  <a:pt x="102888" y="426856"/>
                </a:lnTo>
                <a:lnTo>
                  <a:pt x="142528" y="448379"/>
                </a:lnTo>
                <a:lnTo>
                  <a:pt x="186332" y="461982"/>
                </a:lnTo>
                <a:lnTo>
                  <a:pt x="233362" y="466725"/>
                </a:lnTo>
                <a:lnTo>
                  <a:pt x="280392" y="461982"/>
                </a:lnTo>
                <a:lnTo>
                  <a:pt x="324196" y="448379"/>
                </a:lnTo>
                <a:lnTo>
                  <a:pt x="363836" y="426856"/>
                </a:lnTo>
                <a:lnTo>
                  <a:pt x="398373" y="398351"/>
                </a:lnTo>
                <a:lnTo>
                  <a:pt x="426869" y="363804"/>
                </a:lnTo>
                <a:lnTo>
                  <a:pt x="448385" y="324153"/>
                </a:lnTo>
                <a:lnTo>
                  <a:pt x="461983" y="280338"/>
                </a:lnTo>
                <a:lnTo>
                  <a:pt x="466725" y="233299"/>
                </a:lnTo>
                <a:lnTo>
                  <a:pt x="461983" y="186301"/>
                </a:lnTo>
                <a:lnTo>
                  <a:pt x="448385" y="142517"/>
                </a:lnTo>
                <a:lnTo>
                  <a:pt x="426869" y="102889"/>
                </a:lnTo>
                <a:lnTo>
                  <a:pt x="398373" y="68357"/>
                </a:lnTo>
                <a:lnTo>
                  <a:pt x="363836" y="39862"/>
                </a:lnTo>
                <a:lnTo>
                  <a:pt x="324196" y="18343"/>
                </a:lnTo>
                <a:lnTo>
                  <a:pt x="280392" y="4742"/>
                </a:lnTo>
                <a:lnTo>
                  <a:pt x="233362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8350" y="1899348"/>
            <a:ext cx="1854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62575" y="1666913"/>
            <a:ext cx="1009738" cy="1009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0225" y="1914525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425" y="0"/>
                </a:moveTo>
                <a:lnTo>
                  <a:pt x="186386" y="4742"/>
                </a:lnTo>
                <a:lnTo>
                  <a:pt x="142571" y="18343"/>
                </a:lnTo>
                <a:lnTo>
                  <a:pt x="102920" y="39862"/>
                </a:lnTo>
                <a:lnTo>
                  <a:pt x="68373" y="68357"/>
                </a:lnTo>
                <a:lnTo>
                  <a:pt x="39868" y="102889"/>
                </a:lnTo>
                <a:lnTo>
                  <a:pt x="18345" y="142517"/>
                </a:lnTo>
                <a:lnTo>
                  <a:pt x="4742" y="186301"/>
                </a:lnTo>
                <a:lnTo>
                  <a:pt x="0" y="233299"/>
                </a:lnTo>
                <a:lnTo>
                  <a:pt x="4742" y="280338"/>
                </a:lnTo>
                <a:lnTo>
                  <a:pt x="18345" y="324153"/>
                </a:lnTo>
                <a:lnTo>
                  <a:pt x="39868" y="363804"/>
                </a:lnTo>
                <a:lnTo>
                  <a:pt x="68373" y="398351"/>
                </a:lnTo>
                <a:lnTo>
                  <a:pt x="102920" y="426856"/>
                </a:lnTo>
                <a:lnTo>
                  <a:pt x="142571" y="448379"/>
                </a:lnTo>
                <a:lnTo>
                  <a:pt x="186386" y="461982"/>
                </a:lnTo>
                <a:lnTo>
                  <a:pt x="233425" y="466725"/>
                </a:lnTo>
                <a:lnTo>
                  <a:pt x="280423" y="461982"/>
                </a:lnTo>
                <a:lnTo>
                  <a:pt x="324207" y="448379"/>
                </a:lnTo>
                <a:lnTo>
                  <a:pt x="363835" y="426856"/>
                </a:lnTo>
                <a:lnTo>
                  <a:pt x="398367" y="398351"/>
                </a:lnTo>
                <a:lnTo>
                  <a:pt x="426862" y="363804"/>
                </a:lnTo>
                <a:lnTo>
                  <a:pt x="448381" y="324153"/>
                </a:lnTo>
                <a:lnTo>
                  <a:pt x="461982" y="280338"/>
                </a:lnTo>
                <a:lnTo>
                  <a:pt x="466725" y="233299"/>
                </a:lnTo>
                <a:lnTo>
                  <a:pt x="461982" y="186301"/>
                </a:lnTo>
                <a:lnTo>
                  <a:pt x="448381" y="142517"/>
                </a:lnTo>
                <a:lnTo>
                  <a:pt x="426862" y="102889"/>
                </a:lnTo>
                <a:lnTo>
                  <a:pt x="398367" y="68357"/>
                </a:lnTo>
                <a:lnTo>
                  <a:pt x="363835" y="39862"/>
                </a:lnTo>
                <a:lnTo>
                  <a:pt x="324207" y="18343"/>
                </a:lnTo>
                <a:lnTo>
                  <a:pt x="280423" y="4742"/>
                </a:lnTo>
                <a:lnTo>
                  <a:pt x="233425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50559" y="1899348"/>
            <a:ext cx="1854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" y="4076737"/>
            <a:ext cx="1009738" cy="1009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8650" y="432435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362" y="0"/>
                </a:moveTo>
                <a:lnTo>
                  <a:pt x="186332" y="4742"/>
                </a:lnTo>
                <a:lnTo>
                  <a:pt x="142528" y="18343"/>
                </a:lnTo>
                <a:lnTo>
                  <a:pt x="102888" y="39862"/>
                </a:lnTo>
                <a:lnTo>
                  <a:pt x="68351" y="68357"/>
                </a:lnTo>
                <a:lnTo>
                  <a:pt x="39855" y="102889"/>
                </a:lnTo>
                <a:lnTo>
                  <a:pt x="18339" y="142517"/>
                </a:lnTo>
                <a:lnTo>
                  <a:pt x="4741" y="186301"/>
                </a:lnTo>
                <a:lnTo>
                  <a:pt x="0" y="233299"/>
                </a:lnTo>
                <a:lnTo>
                  <a:pt x="4741" y="280338"/>
                </a:lnTo>
                <a:lnTo>
                  <a:pt x="18339" y="324153"/>
                </a:lnTo>
                <a:lnTo>
                  <a:pt x="39855" y="363804"/>
                </a:lnTo>
                <a:lnTo>
                  <a:pt x="68351" y="398351"/>
                </a:lnTo>
                <a:lnTo>
                  <a:pt x="102888" y="426856"/>
                </a:lnTo>
                <a:lnTo>
                  <a:pt x="142528" y="448379"/>
                </a:lnTo>
                <a:lnTo>
                  <a:pt x="186332" y="461982"/>
                </a:lnTo>
                <a:lnTo>
                  <a:pt x="233362" y="466725"/>
                </a:lnTo>
                <a:lnTo>
                  <a:pt x="280392" y="461982"/>
                </a:lnTo>
                <a:lnTo>
                  <a:pt x="324196" y="448379"/>
                </a:lnTo>
                <a:lnTo>
                  <a:pt x="363836" y="426856"/>
                </a:lnTo>
                <a:lnTo>
                  <a:pt x="398373" y="398351"/>
                </a:lnTo>
                <a:lnTo>
                  <a:pt x="426869" y="363804"/>
                </a:lnTo>
                <a:lnTo>
                  <a:pt x="448385" y="324153"/>
                </a:lnTo>
                <a:lnTo>
                  <a:pt x="461983" y="280338"/>
                </a:lnTo>
                <a:lnTo>
                  <a:pt x="466725" y="233299"/>
                </a:lnTo>
                <a:lnTo>
                  <a:pt x="461983" y="186301"/>
                </a:lnTo>
                <a:lnTo>
                  <a:pt x="448385" y="142517"/>
                </a:lnTo>
                <a:lnTo>
                  <a:pt x="426869" y="102889"/>
                </a:lnTo>
                <a:lnTo>
                  <a:pt x="398373" y="68357"/>
                </a:lnTo>
                <a:lnTo>
                  <a:pt x="363836" y="39862"/>
                </a:lnTo>
                <a:lnTo>
                  <a:pt x="324196" y="18343"/>
                </a:lnTo>
                <a:lnTo>
                  <a:pt x="280392" y="4742"/>
                </a:lnTo>
                <a:lnTo>
                  <a:pt x="233362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8350" y="4315205"/>
            <a:ext cx="18542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2575" y="4076737"/>
            <a:ext cx="1009738" cy="1009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0225" y="432435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425" y="0"/>
                </a:moveTo>
                <a:lnTo>
                  <a:pt x="186386" y="4742"/>
                </a:lnTo>
                <a:lnTo>
                  <a:pt x="142571" y="18343"/>
                </a:lnTo>
                <a:lnTo>
                  <a:pt x="102920" y="39862"/>
                </a:lnTo>
                <a:lnTo>
                  <a:pt x="68373" y="68357"/>
                </a:lnTo>
                <a:lnTo>
                  <a:pt x="39868" y="102889"/>
                </a:lnTo>
                <a:lnTo>
                  <a:pt x="18345" y="142517"/>
                </a:lnTo>
                <a:lnTo>
                  <a:pt x="4742" y="186301"/>
                </a:lnTo>
                <a:lnTo>
                  <a:pt x="0" y="233299"/>
                </a:lnTo>
                <a:lnTo>
                  <a:pt x="4742" y="280338"/>
                </a:lnTo>
                <a:lnTo>
                  <a:pt x="18345" y="324153"/>
                </a:lnTo>
                <a:lnTo>
                  <a:pt x="39868" y="363804"/>
                </a:lnTo>
                <a:lnTo>
                  <a:pt x="68373" y="398351"/>
                </a:lnTo>
                <a:lnTo>
                  <a:pt x="102920" y="426856"/>
                </a:lnTo>
                <a:lnTo>
                  <a:pt x="142571" y="448379"/>
                </a:lnTo>
                <a:lnTo>
                  <a:pt x="186386" y="461982"/>
                </a:lnTo>
                <a:lnTo>
                  <a:pt x="233425" y="466725"/>
                </a:lnTo>
                <a:lnTo>
                  <a:pt x="280423" y="461982"/>
                </a:lnTo>
                <a:lnTo>
                  <a:pt x="324207" y="448379"/>
                </a:lnTo>
                <a:lnTo>
                  <a:pt x="363835" y="426856"/>
                </a:lnTo>
                <a:lnTo>
                  <a:pt x="398367" y="398351"/>
                </a:lnTo>
                <a:lnTo>
                  <a:pt x="426862" y="363804"/>
                </a:lnTo>
                <a:lnTo>
                  <a:pt x="448381" y="324153"/>
                </a:lnTo>
                <a:lnTo>
                  <a:pt x="461982" y="280338"/>
                </a:lnTo>
                <a:lnTo>
                  <a:pt x="466725" y="233299"/>
                </a:lnTo>
                <a:lnTo>
                  <a:pt x="461982" y="186301"/>
                </a:lnTo>
                <a:lnTo>
                  <a:pt x="448381" y="142517"/>
                </a:lnTo>
                <a:lnTo>
                  <a:pt x="426862" y="102889"/>
                </a:lnTo>
                <a:lnTo>
                  <a:pt x="398367" y="68357"/>
                </a:lnTo>
                <a:lnTo>
                  <a:pt x="363835" y="39862"/>
                </a:lnTo>
                <a:lnTo>
                  <a:pt x="324207" y="18343"/>
                </a:lnTo>
                <a:lnTo>
                  <a:pt x="280423" y="4742"/>
                </a:lnTo>
                <a:lnTo>
                  <a:pt x="233425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48401" y="4315205"/>
            <a:ext cx="18542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1687194"/>
            <a:ext cx="3352800" cy="33794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540"/>
              </a:spcBef>
            </a:pPr>
            <a:r>
              <a:rPr sz="3950" spc="15" dirty="0">
                <a:solidFill>
                  <a:srgbClr val="FFFFFF"/>
                </a:solidFill>
                <a:latin typeface="Corbel"/>
                <a:cs typeface="Corbel"/>
              </a:rPr>
              <a:t>Εκτίμηση  </a:t>
            </a:r>
            <a:r>
              <a:rPr sz="3950" b="0" spc="-10" dirty="0">
                <a:solidFill>
                  <a:srgbClr val="FFFFFF"/>
                </a:solidFill>
                <a:latin typeface="Calibri Light"/>
                <a:cs typeface="Calibri Light"/>
              </a:rPr>
              <a:t>10</a:t>
            </a:r>
            <a:r>
              <a:rPr sz="3950" spc="-10" dirty="0">
                <a:solidFill>
                  <a:srgbClr val="FFFFFF"/>
                </a:solidFill>
                <a:latin typeface="Corbel"/>
                <a:cs typeface="Corbel"/>
              </a:rPr>
              <a:t>ετούς  </a:t>
            </a:r>
            <a:r>
              <a:rPr sz="3950" b="1" spc="10" dirty="0">
                <a:solidFill>
                  <a:srgbClr val="FFFFFF"/>
                </a:solidFill>
                <a:latin typeface="Corbel"/>
                <a:cs typeface="Corbel"/>
              </a:rPr>
              <a:t>κινδύνου </a:t>
            </a:r>
            <a:r>
              <a:rPr sz="3950" spc="20" dirty="0">
                <a:solidFill>
                  <a:srgbClr val="FFFFFF"/>
                </a:solidFill>
                <a:latin typeface="Corbel"/>
                <a:cs typeface="Corbel"/>
              </a:rPr>
              <a:t>για  </a:t>
            </a:r>
            <a:r>
              <a:rPr sz="3950" spc="10" dirty="0">
                <a:solidFill>
                  <a:srgbClr val="FFFFFF"/>
                </a:solidFill>
                <a:latin typeface="Corbel"/>
                <a:cs typeface="Corbel"/>
              </a:rPr>
              <a:t>θανατηφόρο  </a:t>
            </a:r>
            <a:r>
              <a:rPr sz="3950" b="1" spc="10" dirty="0">
                <a:solidFill>
                  <a:srgbClr val="FFFFFF"/>
                </a:solidFill>
                <a:latin typeface="Corbel"/>
                <a:cs typeface="Corbel"/>
              </a:rPr>
              <a:t>κ</a:t>
            </a:r>
            <a:r>
              <a:rPr sz="3950" b="1" spc="-55" dirty="0">
                <a:solidFill>
                  <a:srgbClr val="FFFFFF"/>
                </a:solidFill>
                <a:latin typeface="Corbel"/>
                <a:cs typeface="Corbel"/>
              </a:rPr>
              <a:t>α</a:t>
            </a:r>
            <a:r>
              <a:rPr sz="3950" b="1" spc="10" dirty="0">
                <a:solidFill>
                  <a:srgbClr val="FFFFFF"/>
                </a:solidFill>
                <a:latin typeface="Corbel"/>
                <a:cs typeface="Corbel"/>
              </a:rPr>
              <a:t>ρ</a:t>
            </a:r>
            <a:r>
              <a:rPr sz="3950" b="1" spc="-10" dirty="0">
                <a:solidFill>
                  <a:srgbClr val="FFFFFF"/>
                </a:solidFill>
                <a:latin typeface="Corbel"/>
                <a:cs typeface="Corbel"/>
              </a:rPr>
              <a:t>δ</a:t>
            </a:r>
            <a:r>
              <a:rPr sz="3950" b="1" spc="5" dirty="0">
                <a:solidFill>
                  <a:srgbClr val="FFFFFF"/>
                </a:solidFill>
                <a:latin typeface="Corbel"/>
                <a:cs typeface="Corbel"/>
              </a:rPr>
              <a:t>ια</a:t>
            </a:r>
            <a:r>
              <a:rPr sz="3950" b="1" spc="30" dirty="0">
                <a:solidFill>
                  <a:srgbClr val="FFFFFF"/>
                </a:solidFill>
                <a:latin typeface="Corbel"/>
                <a:cs typeface="Corbel"/>
              </a:rPr>
              <a:t>γ</a:t>
            </a:r>
            <a:r>
              <a:rPr sz="3950" b="1" spc="25" dirty="0">
                <a:solidFill>
                  <a:srgbClr val="FFFFFF"/>
                </a:solidFill>
                <a:latin typeface="Corbel"/>
                <a:cs typeface="Corbel"/>
              </a:rPr>
              <a:t>γ</a:t>
            </a:r>
            <a:r>
              <a:rPr sz="3950" b="1" spc="-25" dirty="0">
                <a:solidFill>
                  <a:srgbClr val="FFFFFF"/>
                </a:solidFill>
                <a:latin typeface="Corbel"/>
                <a:cs typeface="Corbel"/>
              </a:rPr>
              <a:t>ε</a:t>
            </a:r>
            <a:r>
              <a:rPr sz="3950" b="1" spc="5" dirty="0">
                <a:solidFill>
                  <a:srgbClr val="FFFFFF"/>
                </a:solidFill>
                <a:latin typeface="Corbel"/>
                <a:cs typeface="Corbel"/>
              </a:rPr>
              <a:t>ιακό  </a:t>
            </a:r>
            <a:r>
              <a:rPr sz="3950" spc="15" dirty="0">
                <a:solidFill>
                  <a:srgbClr val="FFFFFF"/>
                </a:solidFill>
                <a:latin typeface="Corbel"/>
                <a:cs typeface="Corbel"/>
              </a:rPr>
              <a:t>συμβάν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49355" y="591248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4325" y="0"/>
            <a:ext cx="7434326" cy="6853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972" y="1618932"/>
            <a:ext cx="8978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0" dirty="0">
                <a:latin typeface="Calibri"/>
                <a:cs typeface="Calibri"/>
              </a:rPr>
              <a:t>65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10" dirty="0"/>
              <a:t>ετών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2550" y="190500"/>
            <a:ext cx="6867525" cy="648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1972" y="1923986"/>
            <a:ext cx="3346450" cy="1621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Χοληστερόλη: 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265</a:t>
            </a:r>
            <a:r>
              <a:rPr sz="200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mg/dl</a:t>
            </a:r>
            <a:endParaRPr sz="2000">
              <a:latin typeface="Corbel"/>
              <a:cs typeface="Corbel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Συστολική 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πίεση:</a:t>
            </a:r>
            <a:r>
              <a:rPr sz="2000" spc="-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140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mmHg</a:t>
            </a:r>
            <a:endParaRPr sz="2000">
              <a:latin typeface="Corbel"/>
              <a:cs typeface="Corbel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Καπνίστρια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</a:pPr>
            <a:r>
              <a:rPr sz="2450" b="1" spc="-5" dirty="0">
                <a:solidFill>
                  <a:srgbClr val="FFFFFF"/>
                </a:solidFill>
                <a:latin typeface="Corbel"/>
                <a:cs typeface="Corbel"/>
              </a:rPr>
              <a:t>Κίνδυνος:</a:t>
            </a:r>
            <a:r>
              <a:rPr sz="2450" b="1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50" b="1" spc="2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450" b="1" spc="25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endParaRPr sz="24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58125" y="2200275"/>
            <a:ext cx="247650" cy="209550"/>
          </a:xfrm>
          <a:custGeom>
            <a:avLst/>
            <a:gdLst/>
            <a:ahLst/>
            <a:cxnLst/>
            <a:rect l="l" t="t" r="r" b="b"/>
            <a:pathLst>
              <a:path w="247650" h="209550">
                <a:moveTo>
                  <a:pt x="0" y="209550"/>
                </a:moveTo>
                <a:lnTo>
                  <a:pt x="247650" y="209550"/>
                </a:lnTo>
                <a:lnTo>
                  <a:pt x="2476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4650" y="2410079"/>
            <a:ext cx="4954270" cy="966469"/>
          </a:xfrm>
          <a:custGeom>
            <a:avLst/>
            <a:gdLst/>
            <a:ahLst/>
            <a:cxnLst/>
            <a:rect l="l" t="t" r="r" b="b"/>
            <a:pathLst>
              <a:path w="4954270" h="966470">
                <a:moveTo>
                  <a:pt x="102107" y="853821"/>
                </a:moveTo>
                <a:lnTo>
                  <a:pt x="0" y="930783"/>
                </a:lnTo>
                <a:lnTo>
                  <a:pt x="122808" y="966216"/>
                </a:lnTo>
                <a:lnTo>
                  <a:pt x="116563" y="932307"/>
                </a:lnTo>
                <a:lnTo>
                  <a:pt x="97155" y="932307"/>
                </a:lnTo>
                <a:lnTo>
                  <a:pt x="90169" y="894842"/>
                </a:lnTo>
                <a:lnTo>
                  <a:pt x="109023" y="891368"/>
                </a:lnTo>
                <a:lnTo>
                  <a:pt x="102107" y="853821"/>
                </a:lnTo>
                <a:close/>
              </a:path>
              <a:path w="4954270" h="966470">
                <a:moveTo>
                  <a:pt x="109023" y="891368"/>
                </a:moveTo>
                <a:lnTo>
                  <a:pt x="90169" y="894842"/>
                </a:lnTo>
                <a:lnTo>
                  <a:pt x="97155" y="932307"/>
                </a:lnTo>
                <a:lnTo>
                  <a:pt x="115926" y="928848"/>
                </a:lnTo>
                <a:lnTo>
                  <a:pt x="109023" y="891368"/>
                </a:lnTo>
                <a:close/>
              </a:path>
              <a:path w="4954270" h="966470">
                <a:moveTo>
                  <a:pt x="115926" y="928848"/>
                </a:moveTo>
                <a:lnTo>
                  <a:pt x="97155" y="932307"/>
                </a:lnTo>
                <a:lnTo>
                  <a:pt x="116563" y="932307"/>
                </a:lnTo>
                <a:lnTo>
                  <a:pt x="115926" y="928848"/>
                </a:lnTo>
                <a:close/>
              </a:path>
              <a:path w="4954270" h="966470">
                <a:moveTo>
                  <a:pt x="4946777" y="0"/>
                </a:moveTo>
                <a:lnTo>
                  <a:pt x="109023" y="891368"/>
                </a:lnTo>
                <a:lnTo>
                  <a:pt x="115926" y="928848"/>
                </a:lnTo>
                <a:lnTo>
                  <a:pt x="4953761" y="37592"/>
                </a:lnTo>
                <a:lnTo>
                  <a:pt x="49467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25" y="438150"/>
            <a:ext cx="100965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104" y="534035"/>
            <a:ext cx="7252970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71320" marR="5080" indent="-1659255">
              <a:lnSpc>
                <a:spcPts val="4280"/>
              </a:lnSpc>
              <a:spcBef>
                <a:spcPts val="655"/>
              </a:spcBef>
            </a:pPr>
            <a:r>
              <a:rPr sz="3950" b="0" dirty="0">
                <a:latin typeface="Corbel"/>
                <a:cs typeface="Corbel"/>
              </a:rPr>
              <a:t>Πόσο </a:t>
            </a:r>
            <a:r>
              <a:rPr sz="3950" spc="20" dirty="0"/>
              <a:t>συχνά </a:t>
            </a:r>
            <a:r>
              <a:rPr sz="3950" b="0" spc="-5" dirty="0">
                <a:latin typeface="Corbel"/>
                <a:cs typeface="Corbel"/>
              </a:rPr>
              <a:t>πρέπει </a:t>
            </a:r>
            <a:r>
              <a:rPr sz="3950" b="0" spc="15" dirty="0">
                <a:latin typeface="Corbel"/>
                <a:cs typeface="Corbel"/>
              </a:rPr>
              <a:t>να </a:t>
            </a:r>
            <a:r>
              <a:rPr sz="3950" spc="5" dirty="0"/>
              <a:t>ελέγχω </a:t>
            </a:r>
            <a:r>
              <a:rPr sz="3950" b="0" spc="-20" dirty="0">
                <a:latin typeface="Corbel"/>
                <a:cs typeface="Corbel"/>
              </a:rPr>
              <a:t>τη  </a:t>
            </a:r>
            <a:r>
              <a:rPr sz="3950" b="0" spc="-5" dirty="0">
                <a:latin typeface="Corbel"/>
                <a:cs typeface="Corbel"/>
              </a:rPr>
              <a:t>χοληστερόλη</a:t>
            </a:r>
            <a:r>
              <a:rPr sz="3950" b="0" spc="195" dirty="0">
                <a:latin typeface="Corbel"/>
                <a:cs typeface="Corbel"/>
              </a:rPr>
              <a:t> </a:t>
            </a:r>
            <a:r>
              <a:rPr sz="3950" b="0" spc="10" dirty="0">
                <a:latin typeface="Corbel"/>
                <a:cs typeface="Corbel"/>
              </a:rPr>
              <a:t>μου;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520" y="3326828"/>
            <a:ext cx="2835275" cy="13684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-50800" algn="ctr">
              <a:lnSpc>
                <a:spcPct val="102800"/>
              </a:lnSpc>
              <a:spcBef>
                <a:spcPts val="55"/>
              </a:spcBef>
            </a:pPr>
            <a:r>
              <a:rPr sz="2150" b="1" spc="10" dirty="0">
                <a:solidFill>
                  <a:srgbClr val="FFFFFF"/>
                </a:solidFill>
                <a:latin typeface="Corbel"/>
                <a:cs typeface="Corbel"/>
              </a:rPr>
              <a:t>Παιδιά </a:t>
            </a:r>
            <a:r>
              <a:rPr sz="2150" b="1" spc="15" dirty="0">
                <a:solidFill>
                  <a:srgbClr val="FFFFFF"/>
                </a:solidFill>
                <a:latin typeface="Corbel"/>
                <a:cs typeface="Corbel"/>
              </a:rPr>
              <a:t>και </a:t>
            </a:r>
            <a:r>
              <a:rPr sz="2150" b="1" spc="10" dirty="0">
                <a:solidFill>
                  <a:srgbClr val="FFFFFF"/>
                </a:solidFill>
                <a:latin typeface="Corbel"/>
                <a:cs typeface="Corbel"/>
              </a:rPr>
              <a:t>έφηβοι  </a:t>
            </a:r>
            <a:r>
              <a:rPr sz="2150" spc="5" dirty="0">
                <a:solidFill>
                  <a:srgbClr val="FFFFFF"/>
                </a:solidFill>
                <a:latin typeface="Corbel"/>
                <a:cs typeface="Corbel"/>
              </a:rPr>
              <a:t>Tουλάχιστον </a:t>
            </a:r>
            <a:r>
              <a:rPr sz="2150" spc="25" dirty="0">
                <a:solidFill>
                  <a:srgbClr val="FFFFFF"/>
                </a:solidFill>
                <a:latin typeface="Corbel"/>
                <a:cs typeface="Corbel"/>
              </a:rPr>
              <a:t>μία </a:t>
            </a:r>
            <a:r>
              <a:rPr sz="2150" spc="15" dirty="0">
                <a:solidFill>
                  <a:srgbClr val="FFFFFF"/>
                </a:solidFill>
                <a:latin typeface="Corbel"/>
                <a:cs typeface="Corbel"/>
              </a:rPr>
              <a:t>φορά  </a:t>
            </a:r>
            <a:r>
              <a:rPr sz="2150" spc="10" dirty="0">
                <a:solidFill>
                  <a:srgbClr val="FFFFFF"/>
                </a:solidFill>
                <a:latin typeface="Corbel"/>
                <a:cs typeface="Corbel"/>
              </a:rPr>
              <a:t>μεταξύ </a:t>
            </a:r>
            <a:r>
              <a:rPr sz="2150" b="1" spc="10" dirty="0">
                <a:solidFill>
                  <a:srgbClr val="FFFFFF"/>
                </a:solidFill>
                <a:latin typeface="Corbel"/>
                <a:cs typeface="Corbel"/>
              </a:rPr>
              <a:t>9-11 </a:t>
            </a:r>
            <a:r>
              <a:rPr sz="2150" spc="5" dirty="0">
                <a:solidFill>
                  <a:srgbClr val="FFFFFF"/>
                </a:solidFill>
                <a:latin typeface="Corbel"/>
                <a:cs typeface="Corbel"/>
              </a:rPr>
              <a:t>ετών </a:t>
            </a:r>
            <a:r>
              <a:rPr sz="2150" dirty="0">
                <a:solidFill>
                  <a:srgbClr val="FFFFFF"/>
                </a:solidFill>
                <a:latin typeface="Corbel"/>
                <a:cs typeface="Corbel"/>
              </a:rPr>
              <a:t>και  </a:t>
            </a:r>
            <a:r>
              <a:rPr sz="2150" spc="15" dirty="0">
                <a:solidFill>
                  <a:srgbClr val="FFFFFF"/>
                </a:solidFill>
                <a:latin typeface="Corbel"/>
                <a:cs typeface="Corbel"/>
              </a:rPr>
              <a:t>ξανά </a:t>
            </a:r>
            <a:r>
              <a:rPr sz="2150" spc="10" dirty="0">
                <a:solidFill>
                  <a:srgbClr val="FFFFFF"/>
                </a:solidFill>
                <a:latin typeface="Corbel"/>
                <a:cs typeface="Corbel"/>
              </a:rPr>
              <a:t>μεταξύ </a:t>
            </a:r>
            <a:r>
              <a:rPr sz="2150" b="1" spc="-15" dirty="0">
                <a:solidFill>
                  <a:srgbClr val="FFFFFF"/>
                </a:solidFill>
                <a:latin typeface="Corbel"/>
                <a:cs typeface="Corbel"/>
              </a:rPr>
              <a:t>17-21</a:t>
            </a:r>
            <a:r>
              <a:rPr sz="2150" b="1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orbel"/>
                <a:cs typeface="Corbel"/>
              </a:rPr>
              <a:t>ετών</a:t>
            </a:r>
            <a:endParaRPr sz="215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291" y="3326828"/>
            <a:ext cx="2214880" cy="13684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552450">
              <a:lnSpc>
                <a:spcPct val="103299"/>
              </a:lnSpc>
              <a:spcBef>
                <a:spcPts val="40"/>
              </a:spcBef>
            </a:pPr>
            <a:r>
              <a:rPr sz="2150" b="1" spc="-35" dirty="0">
                <a:solidFill>
                  <a:srgbClr val="FFFFFF"/>
                </a:solidFill>
                <a:latin typeface="Corbel"/>
                <a:cs typeface="Corbel"/>
              </a:rPr>
              <a:t>&gt;20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ετών  </a:t>
            </a:r>
            <a:r>
              <a:rPr sz="2150" spc="20" dirty="0">
                <a:solidFill>
                  <a:srgbClr val="FFFFFF"/>
                </a:solidFill>
                <a:latin typeface="Corbel"/>
                <a:cs typeface="Corbel"/>
              </a:rPr>
              <a:t>(χωρίς </a:t>
            </a:r>
            <a:r>
              <a:rPr sz="2150" spc="-20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2150" spc="20" dirty="0">
                <a:solidFill>
                  <a:srgbClr val="FFFFFF"/>
                </a:solidFill>
                <a:latin typeface="Corbel"/>
                <a:cs typeface="Corbel"/>
              </a:rPr>
              <a:t>ύπαρξη  </a:t>
            </a:r>
            <a:r>
              <a:rPr sz="2150" spc="5" dirty="0">
                <a:solidFill>
                  <a:srgbClr val="FFFFFF"/>
                </a:solidFill>
                <a:latin typeface="Corbel"/>
                <a:cs typeface="Corbel"/>
              </a:rPr>
              <a:t>καρδιακής</a:t>
            </a:r>
            <a:r>
              <a:rPr sz="2150" spc="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orbel"/>
                <a:cs typeface="Corbel"/>
              </a:rPr>
              <a:t>νόσου):</a:t>
            </a:r>
            <a:endParaRPr sz="2150">
              <a:latin typeface="Corbel"/>
              <a:cs typeface="Corbel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2150" b="1" spc="25" dirty="0">
                <a:solidFill>
                  <a:srgbClr val="FFFFFF"/>
                </a:solidFill>
                <a:latin typeface="Corbel"/>
                <a:cs typeface="Corbel"/>
              </a:rPr>
              <a:t>κάθε </a:t>
            </a:r>
            <a:r>
              <a:rPr sz="2150" b="1" spc="10" dirty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15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orbel"/>
                <a:cs typeface="Corbel"/>
              </a:rPr>
              <a:t>χρόνια</a:t>
            </a:r>
            <a:endParaRPr sz="21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5950" y="5581650"/>
            <a:ext cx="8486775" cy="1057275"/>
          </a:xfrm>
          <a:custGeom>
            <a:avLst/>
            <a:gdLst/>
            <a:ahLst/>
            <a:cxnLst/>
            <a:rect l="l" t="t" r="r" b="b"/>
            <a:pathLst>
              <a:path w="8486775" h="1057275">
                <a:moveTo>
                  <a:pt x="0" y="1057275"/>
                </a:moveTo>
                <a:lnTo>
                  <a:pt x="8486775" y="1057275"/>
                </a:lnTo>
                <a:lnTo>
                  <a:pt x="8486775" y="0"/>
                </a:lnTo>
                <a:lnTo>
                  <a:pt x="0" y="0"/>
                </a:lnTo>
                <a:lnTo>
                  <a:pt x="0" y="1057275"/>
                </a:lnTo>
                <a:close/>
              </a:path>
            </a:pathLst>
          </a:custGeom>
          <a:solidFill>
            <a:srgbClr val="740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5000" y="5773420"/>
            <a:ext cx="848677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44370" marR="429259" indent="-1554480">
              <a:lnSpc>
                <a:spcPct val="100800"/>
              </a:lnSpc>
              <a:spcBef>
                <a:spcPts val="85"/>
              </a:spcBef>
            </a:pP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Αν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η τιμή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της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χοληστερόλης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ήταν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αυξημένη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συμβουλευτείτε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τον 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ιατρό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σας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για  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το πότε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θα πρέπει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να επαναλάβετε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εξέταση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00" y="6638925"/>
            <a:ext cx="8486775" cy="219075"/>
          </a:xfrm>
          <a:custGeom>
            <a:avLst/>
            <a:gdLst/>
            <a:ahLst/>
            <a:cxnLst/>
            <a:rect l="l" t="t" r="r" b="b"/>
            <a:pathLst>
              <a:path w="8486775" h="219075">
                <a:moveTo>
                  <a:pt x="0" y="219075"/>
                </a:moveTo>
                <a:lnTo>
                  <a:pt x="8486775" y="219075"/>
                </a:lnTo>
                <a:lnTo>
                  <a:pt x="84867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85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310" y="4235386"/>
            <a:ext cx="1612785" cy="1612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600" y="2400300"/>
            <a:ext cx="895350" cy="895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9450" y="2409825"/>
            <a:ext cx="914400" cy="904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3825" y="2524125"/>
            <a:ext cx="150495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49355" y="591248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238061"/>
            <a:ext cx="6786626" cy="634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0590" y="292188"/>
            <a:ext cx="6638925" cy="620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15822" y="287459"/>
          <a:ext cx="6642100" cy="6203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0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547">
                <a:tc gridSpan="2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Λιπίδιο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D7D7D7"/>
                      </a:solidFill>
                      <a:prstDash val="solid"/>
                    </a:lnL>
                    <a:lnR w="12700">
                      <a:solidFill>
                        <a:srgbClr val="D7D7D7"/>
                      </a:solidFill>
                      <a:prstDash val="solid"/>
                    </a:lnR>
                    <a:lnT w="12700">
                      <a:solidFill>
                        <a:srgbClr val="D7D7D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73">
                <a:tc gridSpan="2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Ολική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D7D7D7"/>
                      </a:solidFill>
                      <a:prstDash val="solid"/>
                    </a:lnL>
                    <a:lnR w="12700">
                      <a:solidFill>
                        <a:srgbClr val="D7D7D7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547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&lt;170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Επιθυμητή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573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170-199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Οριακά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R w="12700">
                      <a:solidFill>
                        <a:srgbClr val="D7D7D7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47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&gt;=200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73">
                <a:tc gridSpan="2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LDL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D7D7D7"/>
                      </a:solidFill>
                      <a:prstDash val="solid"/>
                    </a:lnL>
                    <a:lnR w="12700">
                      <a:solidFill>
                        <a:srgbClr val="D7D7D7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547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&lt;110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Επιθυμητή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573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110-135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Κοντά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ή πιο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πάνω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από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το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επιθυμητό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D7D7D7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6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135-159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9490" marR="2261235">
                        <a:lnSpc>
                          <a:spcPct val="100800"/>
                        </a:lnSpc>
                        <a:spcBef>
                          <a:spcPts val="6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Οριακά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υψηλή  Υψηλή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573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160-189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D7D7D7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R w="12700">
                      <a:solidFill>
                        <a:srgbClr val="D7D7D7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&gt;=190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Πολύ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573">
                <a:tc gridSpan="2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HDL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χοληστερόλη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7D7D7"/>
                      </a:solidFill>
                      <a:prstDash val="solid"/>
                    </a:lnL>
                    <a:lnR w="12700">
                      <a:solidFill>
                        <a:srgbClr val="D7D7D7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D7D7D7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Χαμηλή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29" marB="0">
                    <a:lnR w="12700">
                      <a:solidFill>
                        <a:srgbClr val="D7D7D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0573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&gt;=60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D7D7D7"/>
                      </a:solidFill>
                      <a:prstDash val="solid"/>
                    </a:lnL>
                    <a:lnB w="12700">
                      <a:solidFill>
                        <a:srgbClr val="D7D7D7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Υψηλή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R w="12700">
                      <a:solidFill>
                        <a:srgbClr val="D7D7D7"/>
                      </a:solidFill>
                      <a:prstDash val="solid"/>
                    </a:lnR>
                    <a:lnB w="12700">
                      <a:solidFill>
                        <a:srgbClr val="D7D7D7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869" y="1961768"/>
            <a:ext cx="3065145" cy="28257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3950" b="0" dirty="0">
                <a:latin typeface="Corbel"/>
                <a:cs typeface="Corbel"/>
              </a:rPr>
              <a:t>Ποιες </a:t>
            </a:r>
            <a:r>
              <a:rPr sz="3950" b="0" spc="5" dirty="0">
                <a:latin typeface="Corbel"/>
                <a:cs typeface="Corbel"/>
              </a:rPr>
              <a:t>είναι </a:t>
            </a:r>
            <a:r>
              <a:rPr sz="3950" b="0" spc="-5" dirty="0">
                <a:latin typeface="Corbel"/>
                <a:cs typeface="Corbel"/>
              </a:rPr>
              <a:t>οι  </a:t>
            </a:r>
            <a:r>
              <a:rPr sz="3950" spc="5" dirty="0"/>
              <a:t>φυσιολογικές  τιμές </a:t>
            </a:r>
            <a:r>
              <a:rPr sz="3950" b="0" spc="5" dirty="0">
                <a:latin typeface="Corbel"/>
                <a:cs typeface="Corbel"/>
              </a:rPr>
              <a:t>της  </a:t>
            </a:r>
            <a:r>
              <a:rPr sz="3950" b="0" spc="-100" dirty="0">
                <a:latin typeface="Corbel"/>
                <a:cs typeface="Corbel"/>
              </a:rPr>
              <a:t>χ</a:t>
            </a:r>
            <a:r>
              <a:rPr sz="3950" b="0" spc="-10" dirty="0">
                <a:latin typeface="Corbel"/>
                <a:cs typeface="Corbel"/>
              </a:rPr>
              <a:t>ο</a:t>
            </a:r>
            <a:r>
              <a:rPr sz="3950" b="0" spc="20" dirty="0">
                <a:latin typeface="Corbel"/>
                <a:cs typeface="Corbel"/>
              </a:rPr>
              <a:t>λ</a:t>
            </a:r>
            <a:r>
              <a:rPr sz="3950" b="0" spc="35" dirty="0">
                <a:latin typeface="Corbel"/>
                <a:cs typeface="Corbel"/>
              </a:rPr>
              <a:t>η</a:t>
            </a:r>
            <a:r>
              <a:rPr sz="3950" b="0" spc="-10" dirty="0">
                <a:latin typeface="Corbel"/>
                <a:cs typeface="Corbel"/>
              </a:rPr>
              <a:t>σ</a:t>
            </a:r>
            <a:r>
              <a:rPr sz="3950" b="0" spc="-25" dirty="0">
                <a:latin typeface="Corbel"/>
                <a:cs typeface="Corbel"/>
              </a:rPr>
              <a:t>τ</a:t>
            </a:r>
            <a:r>
              <a:rPr sz="3950" b="0" spc="-20" dirty="0">
                <a:latin typeface="Corbel"/>
                <a:cs typeface="Corbel"/>
              </a:rPr>
              <a:t>ε</a:t>
            </a:r>
            <a:r>
              <a:rPr sz="3950" b="0" spc="40" dirty="0">
                <a:latin typeface="Corbel"/>
                <a:cs typeface="Corbel"/>
              </a:rPr>
              <a:t>ρ</a:t>
            </a:r>
            <a:r>
              <a:rPr sz="3950" b="0" spc="-10" dirty="0">
                <a:latin typeface="Corbel"/>
                <a:cs typeface="Corbel"/>
              </a:rPr>
              <a:t>ό</a:t>
            </a:r>
            <a:r>
              <a:rPr sz="3950" b="0" spc="20" dirty="0">
                <a:latin typeface="Corbel"/>
                <a:cs typeface="Corbel"/>
              </a:rPr>
              <a:t>λ</a:t>
            </a:r>
            <a:r>
              <a:rPr sz="3950" b="0" spc="35" dirty="0">
                <a:latin typeface="Corbel"/>
                <a:cs typeface="Corbel"/>
              </a:rPr>
              <a:t>η</a:t>
            </a:r>
            <a:r>
              <a:rPr sz="3950" b="0" spc="5" dirty="0">
                <a:latin typeface="Corbel"/>
                <a:cs typeface="Corbel"/>
              </a:rPr>
              <a:t>ς  </a:t>
            </a:r>
            <a:r>
              <a:rPr sz="3950" b="0" spc="-30" dirty="0">
                <a:latin typeface="Corbel"/>
                <a:cs typeface="Corbel"/>
              </a:rPr>
              <a:t>στο</a:t>
            </a:r>
            <a:r>
              <a:rPr sz="3950" b="0" spc="70" dirty="0">
                <a:latin typeface="Corbel"/>
                <a:cs typeface="Corbel"/>
              </a:rPr>
              <a:t> </a:t>
            </a:r>
            <a:r>
              <a:rPr sz="3950" b="0" spc="25" dirty="0">
                <a:latin typeface="Corbel"/>
                <a:cs typeface="Corbel"/>
              </a:rPr>
              <a:t>αίμα;</a:t>
            </a:r>
            <a:endParaRPr sz="395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49355" y="591248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1247775"/>
            <a:ext cx="5124450" cy="5295900"/>
          </a:xfrm>
          <a:custGeom>
            <a:avLst/>
            <a:gdLst/>
            <a:ahLst/>
            <a:cxnLst/>
            <a:rect l="l" t="t" r="r" b="b"/>
            <a:pathLst>
              <a:path w="5124450" h="5295900">
                <a:moveTo>
                  <a:pt x="4612005" y="0"/>
                </a:moveTo>
                <a:lnTo>
                  <a:pt x="512444" y="0"/>
                </a:lnTo>
                <a:lnTo>
                  <a:pt x="465801" y="2094"/>
                </a:lnTo>
                <a:lnTo>
                  <a:pt x="420331" y="8258"/>
                </a:lnTo>
                <a:lnTo>
                  <a:pt x="376215" y="18309"/>
                </a:lnTo>
                <a:lnTo>
                  <a:pt x="333634" y="32066"/>
                </a:lnTo>
                <a:lnTo>
                  <a:pt x="292770" y="49349"/>
                </a:lnTo>
                <a:lnTo>
                  <a:pt x="253802" y="69976"/>
                </a:lnTo>
                <a:lnTo>
                  <a:pt x="216912" y="93767"/>
                </a:lnTo>
                <a:lnTo>
                  <a:pt x="182281" y="120540"/>
                </a:lnTo>
                <a:lnTo>
                  <a:pt x="150090" y="150113"/>
                </a:lnTo>
                <a:lnTo>
                  <a:pt x="120519" y="182307"/>
                </a:lnTo>
                <a:lnTo>
                  <a:pt x="93749" y="216940"/>
                </a:lnTo>
                <a:lnTo>
                  <a:pt x="69962" y="253830"/>
                </a:lnTo>
                <a:lnTo>
                  <a:pt x="49339" y="292797"/>
                </a:lnTo>
                <a:lnTo>
                  <a:pt x="32059" y="333660"/>
                </a:lnTo>
                <a:lnTo>
                  <a:pt x="18304" y="376237"/>
                </a:lnTo>
                <a:lnTo>
                  <a:pt x="8256" y="420348"/>
                </a:lnTo>
                <a:lnTo>
                  <a:pt x="2094" y="465810"/>
                </a:lnTo>
                <a:lnTo>
                  <a:pt x="0" y="512445"/>
                </a:lnTo>
                <a:lnTo>
                  <a:pt x="0" y="4783455"/>
                </a:lnTo>
                <a:lnTo>
                  <a:pt x="2094" y="4830098"/>
                </a:lnTo>
                <a:lnTo>
                  <a:pt x="8256" y="4875568"/>
                </a:lnTo>
                <a:lnTo>
                  <a:pt x="18304" y="4919684"/>
                </a:lnTo>
                <a:lnTo>
                  <a:pt x="32059" y="4962265"/>
                </a:lnTo>
                <a:lnTo>
                  <a:pt x="49339" y="5003129"/>
                </a:lnTo>
                <a:lnTo>
                  <a:pt x="69962" y="5042097"/>
                </a:lnTo>
                <a:lnTo>
                  <a:pt x="93749" y="5078987"/>
                </a:lnTo>
                <a:lnTo>
                  <a:pt x="120519" y="5113618"/>
                </a:lnTo>
                <a:lnTo>
                  <a:pt x="150090" y="5145809"/>
                </a:lnTo>
                <a:lnTo>
                  <a:pt x="182281" y="5175380"/>
                </a:lnTo>
                <a:lnTo>
                  <a:pt x="216912" y="5202150"/>
                </a:lnTo>
                <a:lnTo>
                  <a:pt x="253802" y="5225937"/>
                </a:lnTo>
                <a:lnTo>
                  <a:pt x="292770" y="5246560"/>
                </a:lnTo>
                <a:lnTo>
                  <a:pt x="333634" y="5263840"/>
                </a:lnTo>
                <a:lnTo>
                  <a:pt x="376215" y="5277595"/>
                </a:lnTo>
                <a:lnTo>
                  <a:pt x="420331" y="5287643"/>
                </a:lnTo>
                <a:lnTo>
                  <a:pt x="465801" y="5293805"/>
                </a:lnTo>
                <a:lnTo>
                  <a:pt x="512444" y="5295900"/>
                </a:lnTo>
                <a:lnTo>
                  <a:pt x="4612005" y="5295900"/>
                </a:lnTo>
                <a:lnTo>
                  <a:pt x="4658639" y="5293805"/>
                </a:lnTo>
                <a:lnTo>
                  <a:pt x="4704101" y="5287643"/>
                </a:lnTo>
                <a:lnTo>
                  <a:pt x="4748212" y="5277595"/>
                </a:lnTo>
                <a:lnTo>
                  <a:pt x="4790789" y="5263840"/>
                </a:lnTo>
                <a:lnTo>
                  <a:pt x="4831652" y="5246560"/>
                </a:lnTo>
                <a:lnTo>
                  <a:pt x="4870619" y="5225937"/>
                </a:lnTo>
                <a:lnTo>
                  <a:pt x="4907509" y="5202150"/>
                </a:lnTo>
                <a:lnTo>
                  <a:pt x="4942142" y="5175380"/>
                </a:lnTo>
                <a:lnTo>
                  <a:pt x="4974336" y="5145809"/>
                </a:lnTo>
                <a:lnTo>
                  <a:pt x="5003909" y="5113618"/>
                </a:lnTo>
                <a:lnTo>
                  <a:pt x="5030682" y="5078987"/>
                </a:lnTo>
                <a:lnTo>
                  <a:pt x="5054473" y="5042097"/>
                </a:lnTo>
                <a:lnTo>
                  <a:pt x="5075100" y="5003129"/>
                </a:lnTo>
                <a:lnTo>
                  <a:pt x="5092383" y="4962265"/>
                </a:lnTo>
                <a:lnTo>
                  <a:pt x="5106140" y="4919684"/>
                </a:lnTo>
                <a:lnTo>
                  <a:pt x="5116191" y="4875568"/>
                </a:lnTo>
                <a:lnTo>
                  <a:pt x="5122355" y="4830098"/>
                </a:lnTo>
                <a:lnTo>
                  <a:pt x="5124450" y="4783455"/>
                </a:lnTo>
                <a:lnTo>
                  <a:pt x="5124450" y="512445"/>
                </a:lnTo>
                <a:lnTo>
                  <a:pt x="5122355" y="465810"/>
                </a:lnTo>
                <a:lnTo>
                  <a:pt x="5116191" y="420348"/>
                </a:lnTo>
                <a:lnTo>
                  <a:pt x="5106140" y="376237"/>
                </a:lnTo>
                <a:lnTo>
                  <a:pt x="5092383" y="333660"/>
                </a:lnTo>
                <a:lnTo>
                  <a:pt x="5075100" y="292797"/>
                </a:lnTo>
                <a:lnTo>
                  <a:pt x="5054473" y="253830"/>
                </a:lnTo>
                <a:lnTo>
                  <a:pt x="5030682" y="216940"/>
                </a:lnTo>
                <a:lnTo>
                  <a:pt x="5003909" y="182307"/>
                </a:lnTo>
                <a:lnTo>
                  <a:pt x="4974336" y="150113"/>
                </a:lnTo>
                <a:lnTo>
                  <a:pt x="4942142" y="120540"/>
                </a:lnTo>
                <a:lnTo>
                  <a:pt x="4907509" y="93767"/>
                </a:lnTo>
                <a:lnTo>
                  <a:pt x="4870619" y="69976"/>
                </a:lnTo>
                <a:lnTo>
                  <a:pt x="4831652" y="49349"/>
                </a:lnTo>
                <a:lnTo>
                  <a:pt x="4790789" y="32066"/>
                </a:lnTo>
                <a:lnTo>
                  <a:pt x="4748212" y="18309"/>
                </a:lnTo>
                <a:lnTo>
                  <a:pt x="4704101" y="8258"/>
                </a:lnTo>
                <a:lnTo>
                  <a:pt x="4658639" y="2094"/>
                </a:lnTo>
                <a:lnTo>
                  <a:pt x="4612005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5241" y="1637411"/>
            <a:ext cx="2772410" cy="73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425">
              <a:lnSpc>
                <a:spcPts val="279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Υπάρχουν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αυτοί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</a:pP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τροποποιούνται...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575" y="2714625"/>
            <a:ext cx="4381500" cy="476250"/>
          </a:xfrm>
          <a:custGeom>
            <a:avLst/>
            <a:gdLst/>
            <a:ahLst/>
            <a:cxnLst/>
            <a:rect l="l" t="t" r="r" b="b"/>
            <a:pathLst>
              <a:path w="4381500" h="476250">
                <a:moveTo>
                  <a:pt x="4333875" y="0"/>
                </a:moveTo>
                <a:lnTo>
                  <a:pt x="47625" y="0"/>
                </a:lnTo>
                <a:lnTo>
                  <a:pt x="29087" y="3744"/>
                </a:lnTo>
                <a:lnTo>
                  <a:pt x="13949" y="13954"/>
                </a:lnTo>
                <a:lnTo>
                  <a:pt x="3742" y="29092"/>
                </a:lnTo>
                <a:lnTo>
                  <a:pt x="0" y="47625"/>
                </a:lnTo>
                <a:lnTo>
                  <a:pt x="0" y="428625"/>
                </a:lnTo>
                <a:lnTo>
                  <a:pt x="3742" y="447157"/>
                </a:lnTo>
                <a:lnTo>
                  <a:pt x="13949" y="462295"/>
                </a:lnTo>
                <a:lnTo>
                  <a:pt x="29087" y="472505"/>
                </a:lnTo>
                <a:lnTo>
                  <a:pt x="47625" y="476250"/>
                </a:lnTo>
                <a:lnTo>
                  <a:pt x="4333875" y="476250"/>
                </a:lnTo>
                <a:lnTo>
                  <a:pt x="4352407" y="472505"/>
                </a:lnTo>
                <a:lnTo>
                  <a:pt x="4367545" y="462295"/>
                </a:lnTo>
                <a:lnTo>
                  <a:pt x="4377755" y="447157"/>
                </a:lnTo>
                <a:lnTo>
                  <a:pt x="4381500" y="428625"/>
                </a:lnTo>
                <a:lnTo>
                  <a:pt x="4381500" y="47625"/>
                </a:lnTo>
                <a:lnTo>
                  <a:pt x="4377755" y="29092"/>
                </a:lnTo>
                <a:lnTo>
                  <a:pt x="4367545" y="13954"/>
                </a:lnTo>
                <a:lnTo>
                  <a:pt x="4352407" y="3744"/>
                </a:lnTo>
                <a:lnTo>
                  <a:pt x="4333875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1100" y="3228975"/>
            <a:ext cx="4381500" cy="552450"/>
          </a:xfrm>
          <a:custGeom>
            <a:avLst/>
            <a:gdLst/>
            <a:ahLst/>
            <a:cxnLst/>
            <a:rect l="l" t="t" r="r" b="b"/>
            <a:pathLst>
              <a:path w="4381500" h="552450">
                <a:moveTo>
                  <a:pt x="4326255" y="0"/>
                </a:moveTo>
                <a:lnTo>
                  <a:pt x="55244" y="0"/>
                </a:lnTo>
                <a:lnTo>
                  <a:pt x="33738" y="4345"/>
                </a:lnTo>
                <a:lnTo>
                  <a:pt x="16178" y="16192"/>
                </a:lnTo>
                <a:lnTo>
                  <a:pt x="4340" y="33754"/>
                </a:lnTo>
                <a:lnTo>
                  <a:pt x="0" y="55245"/>
                </a:lnTo>
                <a:lnTo>
                  <a:pt x="0" y="497205"/>
                </a:lnTo>
                <a:lnTo>
                  <a:pt x="4340" y="518695"/>
                </a:lnTo>
                <a:lnTo>
                  <a:pt x="16178" y="536257"/>
                </a:lnTo>
                <a:lnTo>
                  <a:pt x="33738" y="548104"/>
                </a:lnTo>
                <a:lnTo>
                  <a:pt x="55244" y="552450"/>
                </a:lnTo>
                <a:lnTo>
                  <a:pt x="4326255" y="552450"/>
                </a:lnTo>
                <a:lnTo>
                  <a:pt x="4347745" y="548104"/>
                </a:lnTo>
                <a:lnTo>
                  <a:pt x="4365307" y="536257"/>
                </a:lnTo>
                <a:lnTo>
                  <a:pt x="4377154" y="518695"/>
                </a:lnTo>
                <a:lnTo>
                  <a:pt x="4381500" y="497205"/>
                </a:lnTo>
                <a:lnTo>
                  <a:pt x="4381500" y="55245"/>
                </a:lnTo>
                <a:lnTo>
                  <a:pt x="4377154" y="33754"/>
                </a:lnTo>
                <a:lnTo>
                  <a:pt x="4365307" y="16192"/>
                </a:lnTo>
                <a:lnTo>
                  <a:pt x="4347745" y="4345"/>
                </a:lnTo>
                <a:lnTo>
                  <a:pt x="4326255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1100" y="3819525"/>
            <a:ext cx="4381500" cy="857250"/>
          </a:xfrm>
          <a:custGeom>
            <a:avLst/>
            <a:gdLst/>
            <a:ahLst/>
            <a:cxnLst/>
            <a:rect l="l" t="t" r="r" b="b"/>
            <a:pathLst>
              <a:path w="4381500" h="857250">
                <a:moveTo>
                  <a:pt x="4295775" y="0"/>
                </a:moveTo>
                <a:lnTo>
                  <a:pt x="85725" y="0"/>
                </a:lnTo>
                <a:lnTo>
                  <a:pt x="52356" y="6732"/>
                </a:lnTo>
                <a:lnTo>
                  <a:pt x="25107" y="25098"/>
                </a:lnTo>
                <a:lnTo>
                  <a:pt x="6736" y="52345"/>
                </a:lnTo>
                <a:lnTo>
                  <a:pt x="0" y="85725"/>
                </a:lnTo>
                <a:lnTo>
                  <a:pt x="0" y="771525"/>
                </a:lnTo>
                <a:lnTo>
                  <a:pt x="6736" y="804904"/>
                </a:lnTo>
                <a:lnTo>
                  <a:pt x="25107" y="832151"/>
                </a:lnTo>
                <a:lnTo>
                  <a:pt x="52356" y="850517"/>
                </a:lnTo>
                <a:lnTo>
                  <a:pt x="85725" y="857250"/>
                </a:lnTo>
                <a:lnTo>
                  <a:pt x="4295775" y="857250"/>
                </a:lnTo>
                <a:lnTo>
                  <a:pt x="4329154" y="850517"/>
                </a:lnTo>
                <a:lnTo>
                  <a:pt x="4356401" y="832151"/>
                </a:lnTo>
                <a:lnTo>
                  <a:pt x="4374767" y="804904"/>
                </a:lnTo>
                <a:lnTo>
                  <a:pt x="4381500" y="771525"/>
                </a:lnTo>
                <a:lnTo>
                  <a:pt x="4381500" y="85725"/>
                </a:lnTo>
                <a:lnTo>
                  <a:pt x="4374767" y="52345"/>
                </a:lnTo>
                <a:lnTo>
                  <a:pt x="4356401" y="25098"/>
                </a:lnTo>
                <a:lnTo>
                  <a:pt x="4329154" y="6732"/>
                </a:lnTo>
                <a:lnTo>
                  <a:pt x="4295775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575" y="4724400"/>
            <a:ext cx="4381500" cy="723900"/>
          </a:xfrm>
          <a:custGeom>
            <a:avLst/>
            <a:gdLst/>
            <a:ahLst/>
            <a:cxnLst/>
            <a:rect l="l" t="t" r="r" b="b"/>
            <a:pathLst>
              <a:path w="4381500" h="723900">
                <a:moveTo>
                  <a:pt x="4309110" y="0"/>
                </a:moveTo>
                <a:lnTo>
                  <a:pt x="72390" y="0"/>
                </a:lnTo>
                <a:lnTo>
                  <a:pt x="44212" y="5685"/>
                </a:lnTo>
                <a:lnTo>
                  <a:pt x="21202" y="21193"/>
                </a:lnTo>
                <a:lnTo>
                  <a:pt x="5688" y="44201"/>
                </a:lnTo>
                <a:lnTo>
                  <a:pt x="0" y="72389"/>
                </a:lnTo>
                <a:lnTo>
                  <a:pt x="0" y="651510"/>
                </a:lnTo>
                <a:lnTo>
                  <a:pt x="5688" y="679698"/>
                </a:lnTo>
                <a:lnTo>
                  <a:pt x="21202" y="702706"/>
                </a:lnTo>
                <a:lnTo>
                  <a:pt x="44212" y="718214"/>
                </a:lnTo>
                <a:lnTo>
                  <a:pt x="72390" y="723900"/>
                </a:lnTo>
                <a:lnTo>
                  <a:pt x="4309110" y="723900"/>
                </a:lnTo>
                <a:lnTo>
                  <a:pt x="4337298" y="718214"/>
                </a:lnTo>
                <a:lnTo>
                  <a:pt x="4360306" y="702706"/>
                </a:lnTo>
                <a:lnTo>
                  <a:pt x="4375814" y="679698"/>
                </a:lnTo>
                <a:lnTo>
                  <a:pt x="4381500" y="651510"/>
                </a:lnTo>
                <a:lnTo>
                  <a:pt x="4381500" y="72389"/>
                </a:lnTo>
                <a:lnTo>
                  <a:pt x="4375814" y="44201"/>
                </a:lnTo>
                <a:lnTo>
                  <a:pt x="4360306" y="21193"/>
                </a:lnTo>
                <a:lnTo>
                  <a:pt x="4337298" y="5685"/>
                </a:lnTo>
                <a:lnTo>
                  <a:pt x="4309110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1575" y="5505450"/>
            <a:ext cx="4391025" cy="819150"/>
          </a:xfrm>
          <a:custGeom>
            <a:avLst/>
            <a:gdLst/>
            <a:ahLst/>
            <a:cxnLst/>
            <a:rect l="l" t="t" r="r" b="b"/>
            <a:pathLst>
              <a:path w="4391025" h="819150">
                <a:moveTo>
                  <a:pt x="4309110" y="0"/>
                </a:moveTo>
                <a:lnTo>
                  <a:pt x="81915" y="0"/>
                </a:lnTo>
                <a:lnTo>
                  <a:pt x="50031" y="6441"/>
                </a:lnTo>
                <a:lnTo>
                  <a:pt x="23993" y="24003"/>
                </a:lnTo>
                <a:lnTo>
                  <a:pt x="6437" y="50041"/>
                </a:lnTo>
                <a:lnTo>
                  <a:pt x="0" y="81915"/>
                </a:lnTo>
                <a:lnTo>
                  <a:pt x="0" y="737235"/>
                </a:lnTo>
                <a:lnTo>
                  <a:pt x="6437" y="769118"/>
                </a:lnTo>
                <a:lnTo>
                  <a:pt x="23993" y="795156"/>
                </a:lnTo>
                <a:lnTo>
                  <a:pt x="50031" y="812712"/>
                </a:lnTo>
                <a:lnTo>
                  <a:pt x="81915" y="819150"/>
                </a:lnTo>
                <a:lnTo>
                  <a:pt x="4309110" y="819150"/>
                </a:lnTo>
                <a:lnTo>
                  <a:pt x="4340983" y="812712"/>
                </a:lnTo>
                <a:lnTo>
                  <a:pt x="4367022" y="795156"/>
                </a:lnTo>
                <a:lnTo>
                  <a:pt x="4384583" y="769118"/>
                </a:lnTo>
                <a:lnTo>
                  <a:pt x="4391025" y="737235"/>
                </a:lnTo>
                <a:lnTo>
                  <a:pt x="4391025" y="81915"/>
                </a:lnTo>
                <a:lnTo>
                  <a:pt x="4384583" y="50041"/>
                </a:lnTo>
                <a:lnTo>
                  <a:pt x="4367022" y="24003"/>
                </a:lnTo>
                <a:lnTo>
                  <a:pt x="4340983" y="6441"/>
                </a:lnTo>
                <a:lnTo>
                  <a:pt x="4309110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5019" y="2808922"/>
            <a:ext cx="4159885" cy="3412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Γονίδια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(π.χ.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οικογενής</a:t>
            </a:r>
            <a:r>
              <a:rPr sz="1400" spc="-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υπερχοληστερολαιμία)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R="8255" algn="ctr">
              <a:lnSpc>
                <a:spcPts val="1630"/>
              </a:lnSpc>
            </a:pP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Συγκεκριμένα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φάρμακα</a:t>
            </a:r>
            <a:r>
              <a:rPr sz="14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όπως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για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παράδειγμα</a:t>
            </a:r>
            <a:r>
              <a:rPr sz="1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τα</a:t>
            </a:r>
            <a:endParaRPr sz="1400">
              <a:latin typeface="Corbel"/>
              <a:cs typeface="Corbel"/>
            </a:endParaRPr>
          </a:p>
          <a:p>
            <a:pPr marR="20955" algn="ctr">
              <a:lnSpc>
                <a:spcPts val="1630"/>
              </a:lnSpc>
            </a:pP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αναβολικά,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τα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αντισυλληπτικά,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η</a:t>
            </a:r>
            <a:r>
              <a:rPr sz="1400" spc="-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κορτιζόνη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indent="209550">
              <a:lnSpc>
                <a:spcPts val="1580"/>
              </a:lnSpc>
            </a:pPr>
            <a:r>
              <a:rPr sz="1400" b="1" spc="15" dirty="0">
                <a:solidFill>
                  <a:srgbClr val="FFFFFF"/>
                </a:solidFill>
                <a:latin typeface="Corbel"/>
                <a:cs typeface="Corbel"/>
              </a:rPr>
              <a:t>Νοσήματα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: 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Άτομα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που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πάσχουν </a:t>
            </a:r>
            <a:r>
              <a:rPr sz="1400" spc="20" dirty="0">
                <a:solidFill>
                  <a:srgbClr val="FFFFFF"/>
                </a:solidFill>
                <a:latin typeface="Corbel"/>
                <a:cs typeface="Corbel"/>
              </a:rPr>
              <a:t>από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σακχαρώδη  </a:t>
            </a:r>
            <a:r>
              <a:rPr sz="1400" b="1" spc="15" dirty="0">
                <a:solidFill>
                  <a:srgbClr val="FFFFFF"/>
                </a:solidFill>
                <a:latin typeface="Corbel"/>
                <a:cs typeface="Corbel"/>
              </a:rPr>
              <a:t>διαβήτη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τύπου 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2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1400" b="1" spc="10" dirty="0">
                <a:solidFill>
                  <a:srgbClr val="FFFFFF"/>
                </a:solidFill>
                <a:latin typeface="Corbel"/>
                <a:cs typeface="Corbel"/>
              </a:rPr>
              <a:t>υποθυρεοειδισμό,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ή 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νεφρική </a:t>
            </a:r>
            <a:r>
              <a:rPr sz="1400" spc="20" dirty="0">
                <a:solidFill>
                  <a:srgbClr val="FFFFFF"/>
                </a:solidFill>
                <a:latin typeface="Corbel"/>
                <a:cs typeface="Corbel"/>
              </a:rPr>
              <a:t>νόσο 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έχουν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μεγαλύτερο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κίνδυνο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για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αυξημένη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54940" marR="170180" algn="ctr">
              <a:lnSpc>
                <a:spcPts val="1580"/>
              </a:lnSpc>
            </a:pPr>
            <a:r>
              <a:rPr sz="1400" b="1" spc="15" dirty="0">
                <a:solidFill>
                  <a:srgbClr val="FFFFFF"/>
                </a:solidFill>
                <a:latin typeface="Corbel"/>
                <a:cs typeface="Corbel"/>
              </a:rPr>
              <a:t>Ιστορικό:</a:t>
            </a:r>
            <a:r>
              <a:rPr sz="14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Αν</a:t>
            </a:r>
            <a:r>
              <a:rPr sz="1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κάποιο</a:t>
            </a:r>
            <a:r>
              <a:rPr sz="1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άτομο</a:t>
            </a:r>
            <a:r>
              <a:rPr sz="1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Corbel"/>
                <a:cs typeface="Corbel"/>
              </a:rPr>
              <a:t>από</a:t>
            </a:r>
            <a:r>
              <a:rPr sz="1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την</a:t>
            </a:r>
            <a:r>
              <a:rPr sz="1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οικογένειά</a:t>
            </a:r>
            <a:r>
              <a:rPr sz="14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orbel"/>
                <a:cs typeface="Corbel"/>
              </a:rPr>
              <a:t>σας  </a:t>
            </a:r>
            <a:r>
              <a:rPr sz="1400" spc="20" dirty="0">
                <a:solidFill>
                  <a:srgbClr val="FFFFFF"/>
                </a:solidFill>
                <a:latin typeface="Corbel"/>
                <a:cs typeface="Corbel"/>
              </a:rPr>
              <a:t>εμφανίζει</a:t>
            </a:r>
            <a:r>
              <a:rPr sz="1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αυξημένα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επίπεδα</a:t>
            </a:r>
            <a:r>
              <a:rPr sz="1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χοληστερόλης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τότε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ο 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κίνδυνος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για </a:t>
            </a:r>
            <a:r>
              <a:rPr sz="1400" spc="30" dirty="0">
                <a:solidFill>
                  <a:srgbClr val="FFFFFF"/>
                </a:solidFill>
                <a:latin typeface="Corbel"/>
                <a:cs typeface="Corbel"/>
              </a:rPr>
              <a:t>εσάς</a:t>
            </a:r>
            <a:r>
              <a:rPr sz="1400" spc="-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είναι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αυξημένος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55244" marR="59055" indent="-6350" algn="ctr">
              <a:lnSpc>
                <a:spcPts val="1580"/>
              </a:lnSpc>
            </a:pPr>
            <a:r>
              <a:rPr sz="1400" b="1" spc="10" dirty="0">
                <a:solidFill>
                  <a:srgbClr val="FFFFFF"/>
                </a:solidFill>
                <a:latin typeface="Corbel"/>
                <a:cs typeface="Corbel"/>
              </a:rPr>
              <a:t>Φύλο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: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Οι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γυναίκες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μέχρι 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την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εμμηνόπαυση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έχουν  μικρότερο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κίνδυνο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αλλά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μετά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εξισορροπείται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με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αυτό 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των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ανδρών.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91275" y="1247775"/>
            <a:ext cx="5114925" cy="5295900"/>
          </a:xfrm>
          <a:custGeom>
            <a:avLst/>
            <a:gdLst/>
            <a:ahLst/>
            <a:cxnLst/>
            <a:rect l="l" t="t" r="r" b="b"/>
            <a:pathLst>
              <a:path w="5114925" h="5295900">
                <a:moveTo>
                  <a:pt x="4603496" y="0"/>
                </a:moveTo>
                <a:lnTo>
                  <a:pt x="511428" y="0"/>
                </a:lnTo>
                <a:lnTo>
                  <a:pt x="462175" y="2341"/>
                </a:lnTo>
                <a:lnTo>
                  <a:pt x="414247" y="9222"/>
                </a:lnTo>
                <a:lnTo>
                  <a:pt x="367857" y="20428"/>
                </a:lnTo>
                <a:lnTo>
                  <a:pt x="323220" y="35745"/>
                </a:lnTo>
                <a:lnTo>
                  <a:pt x="280551" y="54958"/>
                </a:lnTo>
                <a:lnTo>
                  <a:pt x="240063" y="77854"/>
                </a:lnTo>
                <a:lnTo>
                  <a:pt x="201972" y="104217"/>
                </a:lnTo>
                <a:lnTo>
                  <a:pt x="166491" y="133834"/>
                </a:lnTo>
                <a:lnTo>
                  <a:pt x="133834" y="166491"/>
                </a:lnTo>
                <a:lnTo>
                  <a:pt x="104217" y="201972"/>
                </a:lnTo>
                <a:lnTo>
                  <a:pt x="77854" y="240063"/>
                </a:lnTo>
                <a:lnTo>
                  <a:pt x="54958" y="280551"/>
                </a:lnTo>
                <a:lnTo>
                  <a:pt x="35745" y="323220"/>
                </a:lnTo>
                <a:lnTo>
                  <a:pt x="20428" y="367857"/>
                </a:lnTo>
                <a:lnTo>
                  <a:pt x="9222" y="414247"/>
                </a:lnTo>
                <a:lnTo>
                  <a:pt x="2341" y="462175"/>
                </a:lnTo>
                <a:lnTo>
                  <a:pt x="0" y="511428"/>
                </a:lnTo>
                <a:lnTo>
                  <a:pt x="0" y="4784407"/>
                </a:lnTo>
                <a:lnTo>
                  <a:pt x="2341" y="4833667"/>
                </a:lnTo>
                <a:lnTo>
                  <a:pt x="9222" y="4881602"/>
                </a:lnTo>
                <a:lnTo>
                  <a:pt x="20428" y="4927997"/>
                </a:lnTo>
                <a:lnTo>
                  <a:pt x="35745" y="4972640"/>
                </a:lnTo>
                <a:lnTo>
                  <a:pt x="54958" y="5015315"/>
                </a:lnTo>
                <a:lnTo>
                  <a:pt x="77854" y="5055807"/>
                </a:lnTo>
                <a:lnTo>
                  <a:pt x="104217" y="5093904"/>
                </a:lnTo>
                <a:lnTo>
                  <a:pt x="133834" y="5129389"/>
                </a:lnTo>
                <a:lnTo>
                  <a:pt x="166491" y="5162049"/>
                </a:lnTo>
                <a:lnTo>
                  <a:pt x="201972" y="5191670"/>
                </a:lnTo>
                <a:lnTo>
                  <a:pt x="240063" y="5218036"/>
                </a:lnTo>
                <a:lnTo>
                  <a:pt x="280551" y="5240935"/>
                </a:lnTo>
                <a:lnTo>
                  <a:pt x="323220" y="5260150"/>
                </a:lnTo>
                <a:lnTo>
                  <a:pt x="367857" y="5275469"/>
                </a:lnTo>
                <a:lnTo>
                  <a:pt x="414247" y="5286676"/>
                </a:lnTo>
                <a:lnTo>
                  <a:pt x="462175" y="5293558"/>
                </a:lnTo>
                <a:lnTo>
                  <a:pt x="511428" y="5295900"/>
                </a:lnTo>
                <a:lnTo>
                  <a:pt x="4603496" y="5295900"/>
                </a:lnTo>
                <a:lnTo>
                  <a:pt x="4652749" y="5293558"/>
                </a:lnTo>
                <a:lnTo>
                  <a:pt x="4700677" y="5286676"/>
                </a:lnTo>
                <a:lnTo>
                  <a:pt x="4747067" y="5275469"/>
                </a:lnTo>
                <a:lnTo>
                  <a:pt x="4791704" y="5260150"/>
                </a:lnTo>
                <a:lnTo>
                  <a:pt x="4834373" y="5240935"/>
                </a:lnTo>
                <a:lnTo>
                  <a:pt x="4874861" y="5218036"/>
                </a:lnTo>
                <a:lnTo>
                  <a:pt x="4912952" y="5191670"/>
                </a:lnTo>
                <a:lnTo>
                  <a:pt x="4948433" y="5162049"/>
                </a:lnTo>
                <a:lnTo>
                  <a:pt x="4981090" y="5129389"/>
                </a:lnTo>
                <a:lnTo>
                  <a:pt x="5010707" y="5093904"/>
                </a:lnTo>
                <a:lnTo>
                  <a:pt x="5037070" y="5055807"/>
                </a:lnTo>
                <a:lnTo>
                  <a:pt x="5059966" y="5015315"/>
                </a:lnTo>
                <a:lnTo>
                  <a:pt x="5079179" y="4972640"/>
                </a:lnTo>
                <a:lnTo>
                  <a:pt x="5094496" y="4927997"/>
                </a:lnTo>
                <a:lnTo>
                  <a:pt x="5105702" y="4881602"/>
                </a:lnTo>
                <a:lnTo>
                  <a:pt x="5112583" y="4833667"/>
                </a:lnTo>
                <a:lnTo>
                  <a:pt x="5114925" y="4784407"/>
                </a:lnTo>
                <a:lnTo>
                  <a:pt x="5114925" y="511428"/>
                </a:lnTo>
                <a:lnTo>
                  <a:pt x="5112583" y="462175"/>
                </a:lnTo>
                <a:lnTo>
                  <a:pt x="5105702" y="414247"/>
                </a:lnTo>
                <a:lnTo>
                  <a:pt x="5094496" y="367857"/>
                </a:lnTo>
                <a:lnTo>
                  <a:pt x="5079179" y="323220"/>
                </a:lnTo>
                <a:lnTo>
                  <a:pt x="5059966" y="280551"/>
                </a:lnTo>
                <a:lnTo>
                  <a:pt x="5037070" y="240063"/>
                </a:lnTo>
                <a:lnTo>
                  <a:pt x="5010707" y="201972"/>
                </a:lnTo>
                <a:lnTo>
                  <a:pt x="4981090" y="166491"/>
                </a:lnTo>
                <a:lnTo>
                  <a:pt x="4948433" y="133834"/>
                </a:lnTo>
                <a:lnTo>
                  <a:pt x="4912952" y="104217"/>
                </a:lnTo>
                <a:lnTo>
                  <a:pt x="4874861" y="77854"/>
                </a:lnTo>
                <a:lnTo>
                  <a:pt x="4834373" y="54958"/>
                </a:lnTo>
                <a:lnTo>
                  <a:pt x="4791704" y="35745"/>
                </a:lnTo>
                <a:lnTo>
                  <a:pt x="4747067" y="20428"/>
                </a:lnTo>
                <a:lnTo>
                  <a:pt x="4700677" y="9222"/>
                </a:lnTo>
                <a:lnTo>
                  <a:pt x="4652749" y="2341"/>
                </a:lnTo>
                <a:lnTo>
                  <a:pt x="4603496" y="0"/>
                </a:lnTo>
                <a:close/>
              </a:path>
            </a:pathLst>
          </a:custGeom>
          <a:solidFill>
            <a:srgbClr val="69C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80758" y="1646237"/>
            <a:ext cx="4747260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...αλλά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αυτοί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r>
              <a:rPr sz="2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τροποποιούνται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55"/>
              </a:lnSpc>
            </a:pP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00850" y="2638425"/>
            <a:ext cx="4371975" cy="1133475"/>
          </a:xfrm>
          <a:custGeom>
            <a:avLst/>
            <a:gdLst/>
            <a:ahLst/>
            <a:cxnLst/>
            <a:rect l="l" t="t" r="r" b="b"/>
            <a:pathLst>
              <a:path w="4371975" h="1133475">
                <a:moveTo>
                  <a:pt x="4258564" y="0"/>
                </a:moveTo>
                <a:lnTo>
                  <a:pt x="113410" y="0"/>
                </a:lnTo>
                <a:lnTo>
                  <a:pt x="69276" y="8915"/>
                </a:lnTo>
                <a:lnTo>
                  <a:pt x="33226" y="33226"/>
                </a:lnTo>
                <a:lnTo>
                  <a:pt x="8915" y="69276"/>
                </a:lnTo>
                <a:lnTo>
                  <a:pt x="0" y="113411"/>
                </a:lnTo>
                <a:lnTo>
                  <a:pt x="0" y="1020063"/>
                </a:lnTo>
                <a:lnTo>
                  <a:pt x="8915" y="1064198"/>
                </a:lnTo>
                <a:lnTo>
                  <a:pt x="33226" y="1100248"/>
                </a:lnTo>
                <a:lnTo>
                  <a:pt x="69276" y="1124559"/>
                </a:lnTo>
                <a:lnTo>
                  <a:pt x="113410" y="1133475"/>
                </a:lnTo>
                <a:lnTo>
                  <a:pt x="4258564" y="1133475"/>
                </a:lnTo>
                <a:lnTo>
                  <a:pt x="4302698" y="1124559"/>
                </a:lnTo>
                <a:lnTo>
                  <a:pt x="4338748" y="1100248"/>
                </a:lnTo>
                <a:lnTo>
                  <a:pt x="4363059" y="1064198"/>
                </a:lnTo>
                <a:lnTo>
                  <a:pt x="4371975" y="1020063"/>
                </a:lnTo>
                <a:lnTo>
                  <a:pt x="4371975" y="113411"/>
                </a:lnTo>
                <a:lnTo>
                  <a:pt x="4363059" y="69276"/>
                </a:lnTo>
                <a:lnTo>
                  <a:pt x="4338748" y="33226"/>
                </a:lnTo>
                <a:lnTo>
                  <a:pt x="4302698" y="8915"/>
                </a:lnTo>
                <a:lnTo>
                  <a:pt x="4258564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1325" y="3886200"/>
            <a:ext cx="4371975" cy="857250"/>
          </a:xfrm>
          <a:custGeom>
            <a:avLst/>
            <a:gdLst/>
            <a:ahLst/>
            <a:cxnLst/>
            <a:rect l="l" t="t" r="r" b="b"/>
            <a:pathLst>
              <a:path w="4371975" h="857250">
                <a:moveTo>
                  <a:pt x="4286250" y="0"/>
                </a:moveTo>
                <a:lnTo>
                  <a:pt x="85725" y="0"/>
                </a:lnTo>
                <a:lnTo>
                  <a:pt x="52345" y="6732"/>
                </a:lnTo>
                <a:lnTo>
                  <a:pt x="25098" y="25098"/>
                </a:lnTo>
                <a:lnTo>
                  <a:pt x="6732" y="52345"/>
                </a:lnTo>
                <a:lnTo>
                  <a:pt x="0" y="85725"/>
                </a:lnTo>
                <a:lnTo>
                  <a:pt x="0" y="771525"/>
                </a:lnTo>
                <a:lnTo>
                  <a:pt x="6732" y="804904"/>
                </a:lnTo>
                <a:lnTo>
                  <a:pt x="25098" y="832151"/>
                </a:lnTo>
                <a:lnTo>
                  <a:pt x="52345" y="850517"/>
                </a:lnTo>
                <a:lnTo>
                  <a:pt x="85725" y="857250"/>
                </a:lnTo>
                <a:lnTo>
                  <a:pt x="4286250" y="857250"/>
                </a:lnTo>
                <a:lnTo>
                  <a:pt x="4319629" y="850517"/>
                </a:lnTo>
                <a:lnTo>
                  <a:pt x="4346876" y="832151"/>
                </a:lnTo>
                <a:lnTo>
                  <a:pt x="4365242" y="804904"/>
                </a:lnTo>
                <a:lnTo>
                  <a:pt x="4371975" y="771525"/>
                </a:lnTo>
                <a:lnTo>
                  <a:pt x="4371975" y="85725"/>
                </a:lnTo>
                <a:lnTo>
                  <a:pt x="4365242" y="52345"/>
                </a:lnTo>
                <a:lnTo>
                  <a:pt x="4346876" y="25098"/>
                </a:lnTo>
                <a:lnTo>
                  <a:pt x="4319629" y="6732"/>
                </a:lnTo>
                <a:lnTo>
                  <a:pt x="4286250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1800" y="5629275"/>
            <a:ext cx="4371975" cy="619125"/>
          </a:xfrm>
          <a:custGeom>
            <a:avLst/>
            <a:gdLst/>
            <a:ahLst/>
            <a:cxnLst/>
            <a:rect l="l" t="t" r="r" b="b"/>
            <a:pathLst>
              <a:path w="4371975" h="619125">
                <a:moveTo>
                  <a:pt x="4310126" y="0"/>
                </a:moveTo>
                <a:lnTo>
                  <a:pt x="61975" y="0"/>
                </a:lnTo>
                <a:lnTo>
                  <a:pt x="37826" y="4866"/>
                </a:lnTo>
                <a:lnTo>
                  <a:pt x="18129" y="18135"/>
                </a:lnTo>
                <a:lnTo>
                  <a:pt x="4861" y="37815"/>
                </a:lnTo>
                <a:lnTo>
                  <a:pt x="0" y="61912"/>
                </a:lnTo>
                <a:lnTo>
                  <a:pt x="0" y="557212"/>
                </a:lnTo>
                <a:lnTo>
                  <a:pt x="4861" y="581309"/>
                </a:lnTo>
                <a:lnTo>
                  <a:pt x="18129" y="600989"/>
                </a:lnTo>
                <a:lnTo>
                  <a:pt x="37826" y="614258"/>
                </a:lnTo>
                <a:lnTo>
                  <a:pt x="61975" y="619125"/>
                </a:lnTo>
                <a:lnTo>
                  <a:pt x="4310126" y="619125"/>
                </a:lnTo>
                <a:lnTo>
                  <a:pt x="4334202" y="614258"/>
                </a:lnTo>
                <a:lnTo>
                  <a:pt x="4353861" y="600989"/>
                </a:lnTo>
                <a:lnTo>
                  <a:pt x="4367115" y="581309"/>
                </a:lnTo>
                <a:lnTo>
                  <a:pt x="4371975" y="557212"/>
                </a:lnTo>
                <a:lnTo>
                  <a:pt x="4371975" y="61912"/>
                </a:lnTo>
                <a:lnTo>
                  <a:pt x="4367115" y="37815"/>
                </a:lnTo>
                <a:lnTo>
                  <a:pt x="4353861" y="18135"/>
                </a:lnTo>
                <a:lnTo>
                  <a:pt x="4334202" y="4866"/>
                </a:lnTo>
                <a:lnTo>
                  <a:pt x="4310126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0375" y="4981575"/>
            <a:ext cx="4371975" cy="571500"/>
          </a:xfrm>
          <a:custGeom>
            <a:avLst/>
            <a:gdLst/>
            <a:ahLst/>
            <a:cxnLst/>
            <a:rect l="l" t="t" r="r" b="b"/>
            <a:pathLst>
              <a:path w="4371975" h="571500">
                <a:moveTo>
                  <a:pt x="4314825" y="0"/>
                </a:moveTo>
                <a:lnTo>
                  <a:pt x="57150" y="0"/>
                </a:ln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0" y="514350"/>
                </a:lnTo>
                <a:lnTo>
                  <a:pt x="4482" y="536620"/>
                </a:lnTo>
                <a:lnTo>
                  <a:pt x="16716" y="554783"/>
                </a:lnTo>
                <a:lnTo>
                  <a:pt x="34879" y="567017"/>
                </a:lnTo>
                <a:lnTo>
                  <a:pt x="57150" y="571500"/>
                </a:lnTo>
                <a:lnTo>
                  <a:pt x="4314825" y="571500"/>
                </a:lnTo>
                <a:lnTo>
                  <a:pt x="4337095" y="567017"/>
                </a:lnTo>
                <a:lnTo>
                  <a:pt x="4355258" y="554783"/>
                </a:lnTo>
                <a:lnTo>
                  <a:pt x="4367492" y="536620"/>
                </a:lnTo>
                <a:lnTo>
                  <a:pt x="4371975" y="514350"/>
                </a:lnTo>
                <a:lnTo>
                  <a:pt x="4371975" y="57150"/>
                </a:lnTo>
                <a:lnTo>
                  <a:pt x="4367492" y="34879"/>
                </a:lnTo>
                <a:lnTo>
                  <a:pt x="4355258" y="16716"/>
                </a:lnTo>
                <a:lnTo>
                  <a:pt x="4337095" y="4482"/>
                </a:lnTo>
                <a:lnTo>
                  <a:pt x="4314825" y="0"/>
                </a:lnTo>
                <a:close/>
              </a:path>
            </a:pathLst>
          </a:custGeom>
          <a:solidFill>
            <a:srgbClr val="154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92290" y="2767584"/>
            <a:ext cx="4203700" cy="337692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4775" marR="100330" indent="-10795" algn="ctr">
              <a:lnSpc>
                <a:spcPct val="92400"/>
              </a:lnSpc>
              <a:spcBef>
                <a:spcPts val="250"/>
              </a:spcBef>
            </a:pPr>
            <a:r>
              <a:rPr sz="1400" b="1" spc="10" dirty="0">
                <a:solidFill>
                  <a:srgbClr val="FFFFFF"/>
                </a:solidFill>
                <a:latin typeface="Corbel"/>
                <a:cs typeface="Corbel"/>
              </a:rPr>
              <a:t>Διατροφή: 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Αν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καταναλώνετε συχνά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λιπαρές ζωικές 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τροφές,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κόκκινο </a:t>
            </a:r>
            <a:r>
              <a:rPr sz="1400" spc="25" dirty="0">
                <a:solidFill>
                  <a:srgbClr val="FFFFFF"/>
                </a:solidFill>
                <a:latin typeface="Corbel"/>
                <a:cs typeface="Corbel"/>
              </a:rPr>
              <a:t>κρέας,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γαλακτοκομικά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πλήρη </a:t>
            </a:r>
            <a:r>
              <a:rPr sz="1400" spc="25" dirty="0">
                <a:solidFill>
                  <a:srgbClr val="FFFFFF"/>
                </a:solidFill>
                <a:latin typeface="Corbel"/>
                <a:cs typeface="Corbel"/>
              </a:rPr>
              <a:t>σε 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λιπαρά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Corbel"/>
                <a:cs typeface="Corbel"/>
              </a:rPr>
              <a:t>και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αναψυκτικά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πλούσια</a:t>
            </a:r>
            <a:r>
              <a:rPr sz="1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orbel"/>
                <a:cs typeface="Corbel"/>
              </a:rPr>
              <a:t>σε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ζάχαρη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αυξάνετε 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τον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κίνδυνο</a:t>
            </a:r>
            <a:r>
              <a:rPr sz="1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να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rbel"/>
                <a:cs typeface="Corbel"/>
              </a:rPr>
              <a:t>εμφανίσετε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αυξημένη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χοληστερόλη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22225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Σωματικό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βάρος</a:t>
            </a:r>
            <a:endParaRPr sz="1400">
              <a:latin typeface="Calibri"/>
              <a:cs typeface="Calibri"/>
            </a:endParaRPr>
          </a:p>
          <a:p>
            <a:pPr marL="19050" marR="27305" algn="ctr">
              <a:lnSpc>
                <a:spcPts val="1500"/>
              </a:lnSpc>
              <a:spcBef>
                <a:spcPts val="7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Άτομα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με φυσιολογικό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σωματικό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βάρος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έχουν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μικρότερο 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κίνδυνο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αύξηση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χοληστερόλης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απουσία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φυσικής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δραστηριότητας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αυξάνει</a:t>
            </a:r>
            <a:r>
              <a:rPr sz="1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τον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κίνδυνο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54305" marR="201295" algn="ctr">
              <a:lnSpc>
                <a:spcPct val="107300"/>
              </a:lnSpc>
              <a:spcBef>
                <a:spcPts val="894"/>
              </a:spcBef>
            </a:pP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καπνιστές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έχουν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μεγαλύτερο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κίνδυνο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αυτούς  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140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καπνίζουν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47432" y="286130"/>
            <a:ext cx="1057084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20" dirty="0"/>
              <a:t>Ποιοι </a:t>
            </a:r>
            <a:r>
              <a:rPr sz="3300" dirty="0"/>
              <a:t>παράγοντες </a:t>
            </a:r>
            <a:r>
              <a:rPr sz="3300" b="0" dirty="0">
                <a:latin typeface="Corbel"/>
                <a:cs typeface="Corbel"/>
              </a:rPr>
              <a:t>αυξάνουν </a:t>
            </a:r>
            <a:r>
              <a:rPr sz="3300" b="0" spc="-20" dirty="0">
                <a:latin typeface="Corbel"/>
                <a:cs typeface="Corbel"/>
              </a:rPr>
              <a:t>τη </a:t>
            </a:r>
            <a:r>
              <a:rPr sz="3300" b="0" spc="-25" dirty="0">
                <a:latin typeface="Corbel"/>
                <a:cs typeface="Corbel"/>
              </a:rPr>
              <a:t>χοληστερόλη </a:t>
            </a:r>
            <a:r>
              <a:rPr sz="3300" b="0" spc="-50" dirty="0">
                <a:latin typeface="Corbel"/>
                <a:cs typeface="Corbel"/>
              </a:rPr>
              <a:t>στο </a:t>
            </a:r>
            <a:r>
              <a:rPr sz="3300" b="0" spc="5" dirty="0">
                <a:latin typeface="Corbel"/>
                <a:cs typeface="Corbel"/>
              </a:rPr>
              <a:t>αίμα</a:t>
            </a:r>
            <a:r>
              <a:rPr sz="3300" b="0" spc="-300" dirty="0">
                <a:latin typeface="Corbel"/>
                <a:cs typeface="Corbel"/>
              </a:rPr>
              <a:t> </a:t>
            </a:r>
            <a:r>
              <a:rPr sz="3300" b="0" spc="-20" dirty="0">
                <a:latin typeface="Corbel"/>
                <a:cs typeface="Corbel"/>
              </a:rPr>
              <a:t>μου;</a:t>
            </a:r>
            <a:endParaRPr sz="33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92149" y="1188852"/>
            <a:ext cx="638175" cy="1791970"/>
          </a:xfrm>
          <a:custGeom>
            <a:avLst/>
            <a:gdLst/>
            <a:ahLst/>
            <a:cxnLst/>
            <a:rect l="l" t="t" r="r" b="b"/>
            <a:pathLst>
              <a:path w="638175" h="1791970">
                <a:moveTo>
                  <a:pt x="6815" y="0"/>
                </a:moveTo>
                <a:lnTo>
                  <a:pt x="5104" y="466"/>
                </a:lnTo>
                <a:lnTo>
                  <a:pt x="0" y="7652"/>
                </a:lnTo>
                <a:lnTo>
                  <a:pt x="2680" y="16932"/>
                </a:lnTo>
                <a:lnTo>
                  <a:pt x="29694" y="58526"/>
                </a:lnTo>
                <a:lnTo>
                  <a:pt x="47059" y="103125"/>
                </a:lnTo>
                <a:lnTo>
                  <a:pt x="56357" y="149991"/>
                </a:lnTo>
                <a:lnTo>
                  <a:pt x="59171" y="198386"/>
                </a:lnTo>
                <a:lnTo>
                  <a:pt x="57083" y="247572"/>
                </a:lnTo>
                <a:lnTo>
                  <a:pt x="51676" y="296811"/>
                </a:lnTo>
                <a:lnTo>
                  <a:pt x="44531" y="345364"/>
                </a:lnTo>
                <a:lnTo>
                  <a:pt x="37232" y="392493"/>
                </a:lnTo>
                <a:lnTo>
                  <a:pt x="30773" y="440949"/>
                </a:lnTo>
                <a:lnTo>
                  <a:pt x="27004" y="489702"/>
                </a:lnTo>
                <a:lnTo>
                  <a:pt x="27264" y="538524"/>
                </a:lnTo>
                <a:lnTo>
                  <a:pt x="32894" y="587184"/>
                </a:lnTo>
                <a:lnTo>
                  <a:pt x="44374" y="630314"/>
                </a:lnTo>
                <a:lnTo>
                  <a:pt x="62416" y="670394"/>
                </a:lnTo>
                <a:lnTo>
                  <a:pt x="86431" y="707275"/>
                </a:lnTo>
                <a:lnTo>
                  <a:pt x="115829" y="740810"/>
                </a:lnTo>
                <a:lnTo>
                  <a:pt x="152155" y="772483"/>
                </a:lnTo>
                <a:lnTo>
                  <a:pt x="191618" y="799625"/>
                </a:lnTo>
                <a:lnTo>
                  <a:pt x="233436" y="823341"/>
                </a:lnTo>
                <a:lnTo>
                  <a:pt x="276827" y="844739"/>
                </a:lnTo>
                <a:lnTo>
                  <a:pt x="365200" y="885007"/>
                </a:lnTo>
                <a:lnTo>
                  <a:pt x="408618" y="906091"/>
                </a:lnTo>
                <a:lnTo>
                  <a:pt x="450480" y="929284"/>
                </a:lnTo>
                <a:lnTo>
                  <a:pt x="493377" y="959175"/>
                </a:lnTo>
                <a:lnTo>
                  <a:pt x="531075" y="994406"/>
                </a:lnTo>
                <a:lnTo>
                  <a:pt x="562462" y="1035147"/>
                </a:lnTo>
                <a:lnTo>
                  <a:pt x="586427" y="1081566"/>
                </a:lnTo>
                <a:lnTo>
                  <a:pt x="601392" y="1128839"/>
                </a:lnTo>
                <a:lnTo>
                  <a:pt x="609282" y="1177997"/>
                </a:lnTo>
                <a:lnTo>
                  <a:pt x="611622" y="1227971"/>
                </a:lnTo>
                <a:lnTo>
                  <a:pt x="609938" y="1277691"/>
                </a:lnTo>
                <a:lnTo>
                  <a:pt x="604971" y="1328425"/>
                </a:lnTo>
                <a:lnTo>
                  <a:pt x="597635" y="1379259"/>
                </a:lnTo>
                <a:lnTo>
                  <a:pt x="589073" y="1430153"/>
                </a:lnTo>
                <a:lnTo>
                  <a:pt x="580429" y="1481066"/>
                </a:lnTo>
                <a:lnTo>
                  <a:pt x="572846" y="1531958"/>
                </a:lnTo>
                <a:lnTo>
                  <a:pt x="567466" y="1582789"/>
                </a:lnTo>
                <a:lnTo>
                  <a:pt x="565433" y="1633519"/>
                </a:lnTo>
                <a:lnTo>
                  <a:pt x="567890" y="1684108"/>
                </a:lnTo>
                <a:lnTo>
                  <a:pt x="575980" y="1734516"/>
                </a:lnTo>
                <a:lnTo>
                  <a:pt x="590847" y="1784702"/>
                </a:lnTo>
                <a:lnTo>
                  <a:pt x="597846" y="1791950"/>
                </a:lnTo>
                <a:lnTo>
                  <a:pt x="607128" y="1791896"/>
                </a:lnTo>
                <a:lnTo>
                  <a:pt x="614235" y="1786130"/>
                </a:lnTo>
                <a:lnTo>
                  <a:pt x="614706" y="1776240"/>
                </a:lnTo>
                <a:lnTo>
                  <a:pt x="601939" y="1733994"/>
                </a:lnTo>
                <a:lnTo>
                  <a:pt x="594300" y="1691037"/>
                </a:lnTo>
                <a:lnTo>
                  <a:pt x="591053" y="1647482"/>
                </a:lnTo>
                <a:lnTo>
                  <a:pt x="591459" y="1603438"/>
                </a:lnTo>
                <a:lnTo>
                  <a:pt x="594780" y="1559017"/>
                </a:lnTo>
                <a:lnTo>
                  <a:pt x="600278" y="1514329"/>
                </a:lnTo>
                <a:lnTo>
                  <a:pt x="607215" y="1469484"/>
                </a:lnTo>
                <a:lnTo>
                  <a:pt x="622453" y="1379768"/>
                </a:lnTo>
                <a:lnTo>
                  <a:pt x="629279" y="1335119"/>
                </a:lnTo>
                <a:lnTo>
                  <a:pt x="634590" y="1290756"/>
                </a:lnTo>
                <a:lnTo>
                  <a:pt x="637651" y="1246790"/>
                </a:lnTo>
                <a:lnTo>
                  <a:pt x="637722" y="1203331"/>
                </a:lnTo>
                <a:lnTo>
                  <a:pt x="634065" y="1160491"/>
                </a:lnTo>
                <a:lnTo>
                  <a:pt x="625943" y="1118380"/>
                </a:lnTo>
                <a:lnTo>
                  <a:pt x="612617" y="1077109"/>
                </a:lnTo>
                <a:lnTo>
                  <a:pt x="593349" y="1036788"/>
                </a:lnTo>
                <a:lnTo>
                  <a:pt x="567401" y="997528"/>
                </a:lnTo>
                <a:lnTo>
                  <a:pt x="535140" y="961439"/>
                </a:lnTo>
                <a:lnTo>
                  <a:pt x="498536" y="930631"/>
                </a:lnTo>
                <a:lnTo>
                  <a:pt x="458542" y="904054"/>
                </a:lnTo>
                <a:lnTo>
                  <a:pt x="416118" y="880659"/>
                </a:lnTo>
                <a:lnTo>
                  <a:pt x="372218" y="859397"/>
                </a:lnTo>
                <a:lnTo>
                  <a:pt x="283818" y="819070"/>
                </a:lnTo>
                <a:lnTo>
                  <a:pt x="241232" y="797906"/>
                </a:lnTo>
                <a:lnTo>
                  <a:pt x="198536" y="773202"/>
                </a:lnTo>
                <a:lnTo>
                  <a:pt x="158532" y="744519"/>
                </a:lnTo>
                <a:lnTo>
                  <a:pt x="122615" y="711087"/>
                </a:lnTo>
                <a:lnTo>
                  <a:pt x="92178" y="672133"/>
                </a:lnTo>
                <a:lnTo>
                  <a:pt x="68904" y="625053"/>
                </a:lnTo>
                <a:lnTo>
                  <a:pt x="56229" y="574344"/>
                </a:lnTo>
                <a:lnTo>
                  <a:pt x="51807" y="521847"/>
                </a:lnTo>
                <a:lnTo>
                  <a:pt x="53294" y="469404"/>
                </a:lnTo>
                <a:lnTo>
                  <a:pt x="58091" y="422921"/>
                </a:lnTo>
                <a:lnTo>
                  <a:pt x="64881" y="375203"/>
                </a:lnTo>
                <a:lnTo>
                  <a:pt x="72267" y="326700"/>
                </a:lnTo>
                <a:lnTo>
                  <a:pt x="78851" y="277860"/>
                </a:lnTo>
                <a:lnTo>
                  <a:pt x="83235" y="229132"/>
                </a:lnTo>
                <a:lnTo>
                  <a:pt x="84023" y="180966"/>
                </a:lnTo>
                <a:lnTo>
                  <a:pt x="79815" y="133811"/>
                </a:lnTo>
                <a:lnTo>
                  <a:pt x="69214" y="88115"/>
                </a:lnTo>
                <a:lnTo>
                  <a:pt x="50823" y="44328"/>
                </a:lnTo>
                <a:lnTo>
                  <a:pt x="23244" y="2899"/>
                </a:lnTo>
                <a:lnTo>
                  <a:pt x="6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8375" y="1364760"/>
            <a:ext cx="1414145" cy="1415415"/>
          </a:xfrm>
          <a:custGeom>
            <a:avLst/>
            <a:gdLst/>
            <a:ahLst/>
            <a:cxnLst/>
            <a:rect l="l" t="t" r="r" b="b"/>
            <a:pathLst>
              <a:path w="1414145" h="1415414">
                <a:moveTo>
                  <a:pt x="392858" y="88838"/>
                </a:moveTo>
                <a:lnTo>
                  <a:pt x="163968" y="48445"/>
                </a:lnTo>
                <a:lnTo>
                  <a:pt x="215070" y="58778"/>
                </a:lnTo>
                <a:lnTo>
                  <a:pt x="265611" y="71111"/>
                </a:lnTo>
                <a:lnTo>
                  <a:pt x="315353" y="85924"/>
                </a:lnTo>
                <a:lnTo>
                  <a:pt x="364059" y="103702"/>
                </a:lnTo>
                <a:lnTo>
                  <a:pt x="411492" y="124924"/>
                </a:lnTo>
                <a:lnTo>
                  <a:pt x="457414" y="150074"/>
                </a:lnTo>
                <a:lnTo>
                  <a:pt x="499701" y="178555"/>
                </a:lnTo>
                <a:lnTo>
                  <a:pt x="538318" y="210904"/>
                </a:lnTo>
                <a:lnTo>
                  <a:pt x="572765" y="246901"/>
                </a:lnTo>
                <a:lnTo>
                  <a:pt x="602547" y="286328"/>
                </a:lnTo>
                <a:lnTo>
                  <a:pt x="627164" y="328966"/>
                </a:lnTo>
                <a:lnTo>
                  <a:pt x="646119" y="374598"/>
                </a:lnTo>
                <a:lnTo>
                  <a:pt x="658915" y="423003"/>
                </a:lnTo>
                <a:lnTo>
                  <a:pt x="665054" y="473964"/>
                </a:lnTo>
                <a:lnTo>
                  <a:pt x="665188" y="521583"/>
                </a:lnTo>
                <a:lnTo>
                  <a:pt x="661387" y="568895"/>
                </a:lnTo>
                <a:lnTo>
                  <a:pt x="654713" y="615992"/>
                </a:lnTo>
                <a:lnTo>
                  <a:pt x="646229" y="662967"/>
                </a:lnTo>
                <a:lnTo>
                  <a:pt x="636997" y="709913"/>
                </a:lnTo>
                <a:lnTo>
                  <a:pt x="628082" y="756921"/>
                </a:lnTo>
                <a:lnTo>
                  <a:pt x="620544" y="804086"/>
                </a:lnTo>
                <a:lnTo>
                  <a:pt x="615449" y="851499"/>
                </a:lnTo>
                <a:lnTo>
                  <a:pt x="613857" y="899254"/>
                </a:lnTo>
                <a:lnTo>
                  <a:pt x="617188" y="946997"/>
                </a:lnTo>
                <a:lnTo>
                  <a:pt x="626443" y="993514"/>
                </a:lnTo>
                <a:lnTo>
                  <a:pt x="641786" y="1038293"/>
                </a:lnTo>
                <a:lnTo>
                  <a:pt x="663380" y="1080818"/>
                </a:lnTo>
                <a:lnTo>
                  <a:pt x="690609" y="1119094"/>
                </a:lnTo>
                <a:lnTo>
                  <a:pt x="722598" y="1153673"/>
                </a:lnTo>
                <a:lnTo>
                  <a:pt x="757876" y="1185088"/>
                </a:lnTo>
                <a:lnTo>
                  <a:pt x="794975" y="1213872"/>
                </a:lnTo>
                <a:lnTo>
                  <a:pt x="829647" y="1238568"/>
                </a:lnTo>
                <a:lnTo>
                  <a:pt x="865029" y="1262237"/>
                </a:lnTo>
                <a:lnTo>
                  <a:pt x="936919" y="1308043"/>
                </a:lnTo>
                <a:lnTo>
                  <a:pt x="978768" y="1333093"/>
                </a:lnTo>
                <a:lnTo>
                  <a:pt x="1021699" y="1356319"/>
                </a:lnTo>
                <a:lnTo>
                  <a:pt x="1065863" y="1377025"/>
                </a:lnTo>
                <a:lnTo>
                  <a:pt x="1111411" y="1394519"/>
                </a:lnTo>
                <a:lnTo>
                  <a:pt x="1161428" y="1407876"/>
                </a:lnTo>
                <a:lnTo>
                  <a:pt x="1212919" y="1414880"/>
                </a:lnTo>
                <a:lnTo>
                  <a:pt x="1264687" y="1414849"/>
                </a:lnTo>
                <a:lnTo>
                  <a:pt x="1311931" y="1407654"/>
                </a:lnTo>
                <a:lnTo>
                  <a:pt x="1165814" y="1381868"/>
                </a:lnTo>
                <a:lnTo>
                  <a:pt x="1119134" y="1369145"/>
                </a:lnTo>
                <a:lnTo>
                  <a:pt x="1073536" y="1352127"/>
                </a:lnTo>
                <a:lnTo>
                  <a:pt x="1029595" y="1331852"/>
                </a:lnTo>
                <a:lnTo>
                  <a:pt x="987883" y="1309357"/>
                </a:lnTo>
                <a:lnTo>
                  <a:pt x="940957" y="1281569"/>
                </a:lnTo>
                <a:lnTo>
                  <a:pt x="894674" y="1252346"/>
                </a:lnTo>
                <a:lnTo>
                  <a:pt x="849275" y="1221767"/>
                </a:lnTo>
                <a:lnTo>
                  <a:pt x="805000" y="1189911"/>
                </a:lnTo>
                <a:lnTo>
                  <a:pt x="765663" y="1158566"/>
                </a:lnTo>
                <a:lnTo>
                  <a:pt x="729252" y="1123887"/>
                </a:lnTo>
                <a:lnTo>
                  <a:pt x="697204" y="1085299"/>
                </a:lnTo>
                <a:lnTo>
                  <a:pt x="670959" y="1042230"/>
                </a:lnTo>
                <a:lnTo>
                  <a:pt x="653130" y="998107"/>
                </a:lnTo>
                <a:lnTo>
                  <a:pt x="642595" y="952565"/>
                </a:lnTo>
                <a:lnTo>
                  <a:pt x="638215" y="905965"/>
                </a:lnTo>
                <a:lnTo>
                  <a:pt x="638849" y="858669"/>
                </a:lnTo>
                <a:lnTo>
                  <a:pt x="643358" y="811037"/>
                </a:lnTo>
                <a:lnTo>
                  <a:pt x="650602" y="763432"/>
                </a:lnTo>
                <a:lnTo>
                  <a:pt x="659440" y="716215"/>
                </a:lnTo>
                <a:lnTo>
                  <a:pt x="668733" y="669747"/>
                </a:lnTo>
                <a:lnTo>
                  <a:pt x="677341" y="624388"/>
                </a:lnTo>
                <a:lnTo>
                  <a:pt x="685331" y="571093"/>
                </a:lnTo>
                <a:lnTo>
                  <a:pt x="689768" y="517526"/>
                </a:lnTo>
                <a:lnTo>
                  <a:pt x="689439" y="463982"/>
                </a:lnTo>
                <a:lnTo>
                  <a:pt x="683133" y="410756"/>
                </a:lnTo>
                <a:lnTo>
                  <a:pt x="672021" y="367271"/>
                </a:lnTo>
                <a:lnTo>
                  <a:pt x="655307" y="325715"/>
                </a:lnTo>
                <a:lnTo>
                  <a:pt x="633735" y="286393"/>
                </a:lnTo>
                <a:lnTo>
                  <a:pt x="608051" y="249608"/>
                </a:lnTo>
                <a:lnTo>
                  <a:pt x="576631" y="212753"/>
                </a:lnTo>
                <a:lnTo>
                  <a:pt x="542366" y="180009"/>
                </a:lnTo>
                <a:lnTo>
                  <a:pt x="505544" y="151079"/>
                </a:lnTo>
                <a:lnTo>
                  <a:pt x="466451" y="125669"/>
                </a:lnTo>
                <a:lnTo>
                  <a:pt x="425377" y="103482"/>
                </a:lnTo>
                <a:lnTo>
                  <a:pt x="392858" y="88838"/>
                </a:lnTo>
                <a:close/>
              </a:path>
              <a:path w="1414145" h="1415414">
                <a:moveTo>
                  <a:pt x="1405017" y="1342834"/>
                </a:moveTo>
                <a:lnTo>
                  <a:pt x="1395352" y="1344784"/>
                </a:lnTo>
                <a:lnTo>
                  <a:pt x="1351872" y="1369084"/>
                </a:lnTo>
                <a:lnTo>
                  <a:pt x="1306605" y="1383906"/>
                </a:lnTo>
                <a:lnTo>
                  <a:pt x="1260123" y="1390286"/>
                </a:lnTo>
                <a:lnTo>
                  <a:pt x="1213001" y="1389261"/>
                </a:lnTo>
                <a:lnTo>
                  <a:pt x="1165814" y="1381868"/>
                </a:lnTo>
                <a:lnTo>
                  <a:pt x="1311931" y="1407654"/>
                </a:lnTo>
                <a:lnTo>
                  <a:pt x="1364277" y="1390966"/>
                </a:lnTo>
                <a:lnTo>
                  <a:pt x="1409708" y="1365753"/>
                </a:lnTo>
                <a:lnTo>
                  <a:pt x="1413760" y="1352966"/>
                </a:lnTo>
                <a:lnTo>
                  <a:pt x="1412447" y="1348232"/>
                </a:lnTo>
                <a:lnTo>
                  <a:pt x="1405017" y="1342834"/>
                </a:lnTo>
                <a:close/>
              </a:path>
              <a:path w="1414145" h="1415414">
                <a:moveTo>
                  <a:pt x="153426" y="21470"/>
                </a:moveTo>
                <a:lnTo>
                  <a:pt x="106536" y="13557"/>
                </a:lnTo>
                <a:lnTo>
                  <a:pt x="14004" y="0"/>
                </a:lnTo>
                <a:lnTo>
                  <a:pt x="4460" y="2563"/>
                </a:lnTo>
                <a:lnTo>
                  <a:pt x="0" y="10666"/>
                </a:lnTo>
                <a:lnTo>
                  <a:pt x="1455" y="19591"/>
                </a:lnTo>
                <a:lnTo>
                  <a:pt x="9659" y="24625"/>
                </a:lnTo>
                <a:lnTo>
                  <a:pt x="61025" y="31850"/>
                </a:lnTo>
                <a:lnTo>
                  <a:pt x="112540" y="39630"/>
                </a:lnTo>
                <a:lnTo>
                  <a:pt x="392858" y="88838"/>
                </a:lnTo>
                <a:lnTo>
                  <a:pt x="382608" y="84223"/>
                </a:lnTo>
                <a:lnTo>
                  <a:pt x="338434" y="67594"/>
                </a:lnTo>
                <a:lnTo>
                  <a:pt x="293140" y="53300"/>
                </a:lnTo>
                <a:lnTo>
                  <a:pt x="247016" y="41046"/>
                </a:lnTo>
                <a:lnTo>
                  <a:pt x="200348" y="30534"/>
                </a:lnTo>
                <a:lnTo>
                  <a:pt x="153426" y="214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6968" y="1553773"/>
            <a:ext cx="177800" cy="61594"/>
          </a:xfrm>
          <a:custGeom>
            <a:avLst/>
            <a:gdLst/>
            <a:ahLst/>
            <a:cxnLst/>
            <a:rect l="l" t="t" r="r" b="b"/>
            <a:pathLst>
              <a:path w="177800" h="61594">
                <a:moveTo>
                  <a:pt x="175868" y="0"/>
                </a:moveTo>
                <a:lnTo>
                  <a:pt x="0" y="56555"/>
                </a:lnTo>
                <a:lnTo>
                  <a:pt x="1450" y="61419"/>
                </a:lnTo>
                <a:lnTo>
                  <a:pt x="177667" y="4924"/>
                </a:lnTo>
                <a:lnTo>
                  <a:pt x="17586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3948" y="1643726"/>
            <a:ext cx="251460" cy="117475"/>
          </a:xfrm>
          <a:custGeom>
            <a:avLst/>
            <a:gdLst/>
            <a:ahLst/>
            <a:cxnLst/>
            <a:rect l="l" t="t" r="r" b="b"/>
            <a:pathLst>
              <a:path w="251460" h="117475">
                <a:moveTo>
                  <a:pt x="248837" y="0"/>
                </a:moveTo>
                <a:lnTo>
                  <a:pt x="0" y="112380"/>
                </a:lnTo>
                <a:lnTo>
                  <a:pt x="1893" y="116912"/>
                </a:lnTo>
                <a:lnTo>
                  <a:pt x="251103" y="4597"/>
                </a:lnTo>
                <a:lnTo>
                  <a:pt x="2488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6769" y="1757009"/>
            <a:ext cx="259715" cy="133985"/>
          </a:xfrm>
          <a:custGeom>
            <a:avLst/>
            <a:gdLst/>
            <a:ahLst/>
            <a:cxnLst/>
            <a:rect l="l" t="t" r="r" b="b"/>
            <a:pathLst>
              <a:path w="259714" h="133985">
                <a:moveTo>
                  <a:pt x="257179" y="0"/>
                </a:moveTo>
                <a:lnTo>
                  <a:pt x="0" y="129389"/>
                </a:lnTo>
                <a:lnTo>
                  <a:pt x="2327" y="133639"/>
                </a:lnTo>
                <a:lnTo>
                  <a:pt x="259486" y="4656"/>
                </a:lnTo>
                <a:lnTo>
                  <a:pt x="2571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8720" y="1884792"/>
            <a:ext cx="168275" cy="93980"/>
          </a:xfrm>
          <a:custGeom>
            <a:avLst/>
            <a:gdLst/>
            <a:ahLst/>
            <a:cxnLst/>
            <a:rect l="l" t="t" r="r" b="b"/>
            <a:pathLst>
              <a:path w="168275" h="93980">
                <a:moveTo>
                  <a:pt x="165405" y="0"/>
                </a:moveTo>
                <a:lnTo>
                  <a:pt x="0" y="89067"/>
                </a:lnTo>
                <a:lnTo>
                  <a:pt x="2257" y="93714"/>
                </a:lnTo>
                <a:lnTo>
                  <a:pt x="168131" y="4320"/>
                </a:lnTo>
                <a:lnTo>
                  <a:pt x="16540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06600" y="2109014"/>
            <a:ext cx="231584" cy="213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41468" y="2288449"/>
            <a:ext cx="259079" cy="135255"/>
          </a:xfrm>
          <a:custGeom>
            <a:avLst/>
            <a:gdLst/>
            <a:ahLst/>
            <a:cxnLst/>
            <a:rect l="l" t="t" r="r" b="b"/>
            <a:pathLst>
              <a:path w="259079" h="135255">
                <a:moveTo>
                  <a:pt x="256601" y="0"/>
                </a:moveTo>
                <a:lnTo>
                  <a:pt x="0" y="130566"/>
                </a:lnTo>
                <a:lnTo>
                  <a:pt x="2257" y="135213"/>
                </a:lnTo>
                <a:lnTo>
                  <a:pt x="258929" y="4250"/>
                </a:lnTo>
                <a:lnTo>
                  <a:pt x="256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3183" y="2416183"/>
            <a:ext cx="207010" cy="89535"/>
          </a:xfrm>
          <a:custGeom>
            <a:avLst/>
            <a:gdLst/>
            <a:ahLst/>
            <a:cxnLst/>
            <a:rect l="l" t="t" r="r" b="b"/>
            <a:pathLst>
              <a:path w="207010" h="89535">
                <a:moveTo>
                  <a:pt x="205073" y="0"/>
                </a:moveTo>
                <a:lnTo>
                  <a:pt x="0" y="84785"/>
                </a:lnTo>
                <a:lnTo>
                  <a:pt x="1913" y="89346"/>
                </a:lnTo>
                <a:lnTo>
                  <a:pt x="206982" y="4586"/>
                </a:lnTo>
                <a:lnTo>
                  <a:pt x="20507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400" y="3171825"/>
            <a:ext cx="571500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8875" y="2914650"/>
            <a:ext cx="600075" cy="600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975" y="4781550"/>
            <a:ext cx="561975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6475" y="5629275"/>
            <a:ext cx="609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2127</Words>
  <Application>Microsoft Macintosh PowerPoint</Application>
  <PresentationFormat>Custom</PresentationFormat>
  <Paragraphs>341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Έχω υψηλή  χοληστερίνη.  Πώς θα τη ρίξω;</vt:lpstr>
      <vt:lpstr>Χοληστερίνη ή χοληστερόλη; Γνωρίστε τη</vt:lpstr>
      <vt:lpstr>Γιατί μας ενδιαφέρει η υψηλή χοληστερόλη</vt:lpstr>
      <vt:lpstr>Ποιος ο ρόλος της χοληστερόλης στην αθηροσκλήρυνση;</vt:lpstr>
      <vt:lpstr>PowerPoint Presentation</vt:lpstr>
      <vt:lpstr>65 ετών</vt:lpstr>
      <vt:lpstr>Πόσο συχνά πρέπει να ελέγχω τη  χοληστερόλη μου;</vt:lpstr>
      <vt:lpstr>Ποιες είναι οι  φυσιολογικές  τιμές της  χοληστερόλης  στο αίμα;</vt:lpstr>
      <vt:lpstr>Ποιοι παράγοντες αυξάνουν τη χοληστερόλη στο αίμα μου;</vt:lpstr>
      <vt:lpstr>Ποια θρεπτικά συστατικά της διατροφής μου είναι σύμμαχοι κατά της χοληστερόλης;</vt:lpstr>
      <vt:lpstr>Ποια θρεπτικά συστατικά της διατροφής μου αυξάνουν την χοληστερόλη;</vt:lpstr>
      <vt:lpstr>Φυτικές στερόλες</vt:lpstr>
      <vt:lpstr>Φυτικές στερόλες (η συνέχεια)</vt:lpstr>
      <vt:lpstr>Επιπλέον παράγοντες που επηρεάζουν  τη χοληστερόλη</vt:lpstr>
      <vt:lpstr>Αν…</vt:lpstr>
      <vt:lpstr>Πρακτικές συμβουλές για τη διατροφή σας…</vt:lpstr>
      <vt:lpstr>Πρακτικές συμβουλές μαγειρεύοντας…</vt:lpstr>
      <vt:lpstr>Πρακτικές συμβουλές  τρώγοντας έξω…</vt:lpstr>
      <vt:lpstr>Πρακτικές συμβουλές για να αυξήσετε  τη σωματική σας δραστηριότητα</vt:lpstr>
      <vt:lpstr>Πρακτικές συμβουλές για μείωση Σωματικού  Βάρους…</vt:lpstr>
      <vt:lpstr>Ξεκαθαρίζοντας τους μύθους  γύρω από τη χοληστερόλη!</vt:lpstr>
      <vt:lpstr>Ξεκαθαρίζοντας τους μύθους  γύρω από τη χοληστερόλη!</vt:lpstr>
      <vt:lpstr>Αλλάξτε τον κίνδυνο για καρδιαγγειακό επεισόδιο!</vt:lpstr>
      <vt:lpstr>65 ετών</vt:lpstr>
      <vt:lpstr>Επιπλέον μείωση του  κινδύνου με διακοπή  του καπνίσματος</vt:lpstr>
      <vt:lpstr>Συνοψίζοντας… Η αρχή είναι το ήμισυ του παντός:  Ξεκινήστε σήμερα με μικρές αλλαγές που θα  έχουν όμως μεγάλο όφελος στην υγεία σας</vt:lpstr>
      <vt:lpstr>Σας ευχαριστώ  πολύ για την 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Έχω υψηλή  χοληστερίνη.  Πώς θα τη ρίξω;</dc:title>
  <dc:creator>Stergiou, Margarita</dc:creator>
  <cp:lastModifiedBy>Irini Qira</cp:lastModifiedBy>
  <cp:revision>40</cp:revision>
  <dcterms:created xsi:type="dcterms:W3CDTF">2019-04-16T12:18:55Z</dcterms:created>
  <dcterms:modified xsi:type="dcterms:W3CDTF">2019-06-04T11:53:18Z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2019-04-16T00:00:00Z</vt:filetime>
  </property>
  <property fmtid="{D5CDD505-2E9C-101B-9397-08002B2CF9AE}" pid="3" name="LastSaved">
    <vt:filetime>2019-04-16T00:00:00Z</vt:filetime>
  </property>
</Properties>
</file>